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76" r:id="rId3"/>
    <p:sldId id="287" r:id="rId4"/>
    <p:sldId id="288" r:id="rId5"/>
    <p:sldId id="289" r:id="rId6"/>
    <p:sldId id="290" r:id="rId7"/>
    <p:sldId id="315" r:id="rId8"/>
    <p:sldId id="282" r:id="rId9"/>
    <p:sldId id="293" r:id="rId10"/>
    <p:sldId id="319" r:id="rId11"/>
    <p:sldId id="317" r:id="rId12"/>
    <p:sldId id="329" r:id="rId13"/>
    <p:sldId id="301" r:id="rId14"/>
    <p:sldId id="330" r:id="rId15"/>
    <p:sldId id="331" r:id="rId16"/>
    <p:sldId id="332" r:id="rId17"/>
    <p:sldId id="333" r:id="rId18"/>
    <p:sldId id="309"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C1572E4-8737-43E8-9ADE-47469B92E29F}">
          <p14:sldIdLst>
            <p14:sldId id="259"/>
            <p14:sldId id="276"/>
            <p14:sldId id="287"/>
            <p14:sldId id="288"/>
            <p14:sldId id="289"/>
            <p14:sldId id="290"/>
            <p14:sldId id="315"/>
            <p14:sldId id="282"/>
          </p14:sldIdLst>
        </p14:section>
        <p14:section name="Scrum - What &amp; Why" id="{69C299AC-4D45-4819-A4A2-C8E7B62CC22C}">
          <p14:sldIdLst>
            <p14:sldId id="293"/>
            <p14:sldId id="319"/>
            <p14:sldId id="317"/>
          </p14:sldIdLst>
        </p14:section>
        <p14:section name="Pre-requisites" id="{CCC254E7-412A-4260-86C2-1930CB474AA5}">
          <p14:sldIdLst>
            <p14:sldId id="329"/>
            <p14:sldId id="301"/>
            <p14:sldId id="330"/>
            <p14:sldId id="331"/>
            <p14:sldId id="332"/>
            <p14:sldId id="333"/>
          </p14:sldIdLst>
        </p14:section>
        <p14:section name="The Finale" id="{9923A3A2-8963-4B25-A39D-555C1DDF9A26}">
          <p14:sldIdLst>
            <p14:sldId id="309"/>
            <p14:sldId id="310"/>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608" autoAdjust="0"/>
  </p:normalViewPr>
  <p:slideViewPr>
    <p:cSldViewPr snapToGrid="0">
      <p:cViewPr>
        <p:scale>
          <a:sx n="80" d="100"/>
          <a:sy n="80" d="100"/>
        </p:scale>
        <p:origin x="-852" y="-264"/>
      </p:cViewPr>
      <p:guideLst>
        <p:guide orient="horz" pos="2160"/>
        <p:guide pos="3840"/>
      </p:guideLst>
    </p:cSldViewPr>
  </p:slideViewPr>
  <p:notesTextViewPr>
    <p:cViewPr>
      <p:scale>
        <a:sx n="1" d="1"/>
        <a:sy n="1" d="1"/>
      </p:scale>
      <p:origin x="0" y="0"/>
    </p:cViewPr>
  </p:notesTextViewPr>
  <p:sorterViewPr>
    <p:cViewPr>
      <p:scale>
        <a:sx n="100" d="100"/>
        <a:sy n="100" d="100"/>
      </p:scale>
      <p:origin x="0" y="-1356"/>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F5DCB-D8C4-4DE0-8A04-11127EBD9EEB}"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D6BEA-2769-4FC6-812A-9A24DDE4543D}" type="slidenum">
              <a:rPr lang="en-US" smtClean="0"/>
              <a:t>‹#›</a:t>
            </a:fld>
            <a:endParaRPr lang="en-US"/>
          </a:p>
        </p:txBody>
      </p:sp>
    </p:spTree>
    <p:extLst>
      <p:ext uri="{BB962C8B-B14F-4D97-AF65-F5344CB8AC3E}">
        <p14:creationId xmlns:p14="http://schemas.microsoft.com/office/powerpoint/2010/main" val="39928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OqmdLcyES_Q"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4749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63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31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 Start Continue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F8F070-2CBB-4E59-8BCF-B1DDFBEECAC7}" type="slidenum">
              <a:rPr lang="en-US" smtClean="0"/>
              <a:t>18</a:t>
            </a:fld>
            <a:endParaRPr lang="en-US" dirty="0"/>
          </a:p>
        </p:txBody>
      </p:sp>
    </p:spTree>
    <p:extLst>
      <p:ext uri="{BB962C8B-B14F-4D97-AF65-F5344CB8AC3E}">
        <p14:creationId xmlns:p14="http://schemas.microsoft.com/office/powerpoint/2010/main" val="2464642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Facilitator</a:t>
            </a:r>
            <a:r>
              <a:rPr lang="en-US" baseline="0" dirty="0" smtClean="0"/>
              <a:t> leads retro of training, one category at a time with action items at the end.</a:t>
            </a:r>
          </a:p>
          <a:p>
            <a:r>
              <a:rPr lang="en-US" baseline="0" dirty="0" smtClean="0"/>
              <a:t>Create a safe and courageous space to tell the truth and grow.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0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a world of increasing market volatility, shorter product life cycles, higher product complexity, and global supply chains, Adient must grow both the culture and capabilities to become more flexible and responsive to business trends and demand changes. </a:t>
            </a:r>
          </a:p>
          <a:p>
            <a:endParaRPr lang="en-US" sz="1200" dirty="0" smtClean="0"/>
          </a:p>
          <a:p>
            <a:r>
              <a:rPr lang="en-US" sz="1200" dirty="0" smtClean="0"/>
              <a:t>This the only way we can consistently deliver on our </a:t>
            </a:r>
            <a:r>
              <a:rPr lang="en-US" sz="1200" dirty="0" smtClean="0">
                <a:cs typeface="Arial" panose="020B0604020202020204" pitchFamily="34" charset="0"/>
              </a:rPr>
              <a:t>strategic business goals as outlined in our 5 Year Marker. </a:t>
            </a:r>
          </a:p>
          <a:p>
            <a:pPr marL="171450" indent="-171450">
              <a:buFont typeface="Wingdings" panose="05000000000000000000" pitchFamily="2" charset="2"/>
              <a:buChar char="§"/>
            </a:pPr>
            <a:endParaRPr lang="en-US" sz="1200" dirty="0" smtClean="0">
              <a:cs typeface="Arial" panose="020B0604020202020204" pitchFamily="34" charset="0"/>
            </a:endParaRPr>
          </a:p>
          <a:p>
            <a:r>
              <a:rPr lang="en-US" dirty="0" smtClean="0">
                <a:cs typeface="Arial" panose="020B0604020202020204" pitchFamily="34" charset="0"/>
              </a:rPr>
              <a:t>Across the organization we’re starting to explore how technology accelerators like Industry 4.0 and advanced Analytics can help us digitize our production cycle and effectively use d</a:t>
            </a:r>
            <a:r>
              <a:rPr lang="en-US" dirty="0" smtClean="0"/>
              <a:t>ata from product development, services and manufacturing to accelerate decision making, increase efficiency and lead to faster product improvements. </a:t>
            </a:r>
          </a:p>
          <a:p>
            <a:endParaRPr lang="en-US" dirty="0" smtClean="0"/>
          </a:p>
          <a:p>
            <a:r>
              <a:rPr lang="en-US" dirty="0" smtClean="0">
                <a:cs typeface="Arial" panose="020B0604020202020204" pitchFamily="34" charset="0"/>
              </a:rPr>
              <a:t>To do this we need to change more than  just the way we deliver. We need to encourage a mindset that promotes </a:t>
            </a:r>
            <a:r>
              <a:rPr lang="en-US" dirty="0" smtClean="0"/>
              <a:t>a culture of collaboration, adaptability, engagement and accepting (and leveraging) uncertainty. </a:t>
            </a:r>
          </a:p>
          <a:p>
            <a:endParaRPr lang="en-US" dirty="0" smtClean="0"/>
          </a:p>
          <a:p>
            <a:r>
              <a:rPr lang="en-US" dirty="0" smtClean="0"/>
              <a:t>That is why we’ve started this Agile journey and developed a framework to help Adient define and deliver value faster to our stakeholders. </a:t>
            </a:r>
            <a:endParaRPr lang="en-US" sz="1800" dirty="0" smtClean="0">
              <a:solidFill>
                <a:schemeClr val="tx1">
                  <a:lumMod val="50000"/>
                </a:schemeClr>
              </a:solidFill>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76533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a:t>
            </a:r>
            <a:r>
              <a:rPr lang="en-US" baseline="0" dirty="0" smtClean="0"/>
              <a:t> is </a:t>
            </a:r>
            <a:r>
              <a:rPr lang="en-US" sz="1200" dirty="0" smtClean="0">
                <a:solidFill>
                  <a:schemeClr val="tx1">
                    <a:lumMod val="50000"/>
                  </a:schemeClr>
                </a:solidFill>
              </a:rPr>
              <a:t>a</a:t>
            </a:r>
            <a:r>
              <a:rPr lang="en-US" sz="1200" dirty="0" smtClean="0"/>
              <a:t> </a:t>
            </a:r>
            <a:r>
              <a:rPr lang="en-US" sz="1200" dirty="0" smtClean="0">
                <a:solidFill>
                  <a:srgbClr val="FFC000"/>
                </a:solidFill>
              </a:rPr>
              <a:t>MINDSET </a:t>
            </a:r>
            <a:r>
              <a:rPr lang="en-US" sz="1200" dirty="0" smtClean="0">
                <a:solidFill>
                  <a:schemeClr val="tx1">
                    <a:lumMod val="50000"/>
                  </a:schemeClr>
                </a:solidFill>
              </a:rPr>
              <a:t>described by </a:t>
            </a:r>
            <a:r>
              <a:rPr lang="en-US" sz="1200" dirty="0" smtClean="0">
                <a:solidFill>
                  <a:srgbClr val="FFC000"/>
                </a:solidFill>
              </a:rPr>
              <a:t>Values defined by PRINCIPLES</a:t>
            </a:r>
            <a:r>
              <a:rPr lang="en-US" sz="1200" baseline="0" dirty="0" smtClean="0">
                <a:solidFill>
                  <a:srgbClr val="FFC000"/>
                </a:solidFill>
              </a:rPr>
              <a:t> </a:t>
            </a:r>
            <a:r>
              <a:rPr lang="en-US" sz="1200" dirty="0" smtClean="0">
                <a:solidFill>
                  <a:schemeClr val="tx1">
                    <a:lumMod val="50000"/>
                  </a:schemeClr>
                </a:solidFill>
              </a:rPr>
              <a:t>and manifested through many different </a:t>
            </a:r>
            <a:r>
              <a:rPr lang="en-US" sz="1200" dirty="0" smtClean="0">
                <a:solidFill>
                  <a:srgbClr val="FFC000"/>
                </a:solidFill>
              </a:rPr>
              <a:t>practices </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832623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7997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38515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8F070-2CBB-4E59-8BCF-B1DDFBEECAC7}" type="slidenum">
              <a:rPr lang="en-US" smtClean="0"/>
              <a:t>6</a:t>
            </a:fld>
            <a:endParaRPr lang="en-US" dirty="0"/>
          </a:p>
        </p:txBody>
      </p:sp>
    </p:spTree>
    <p:extLst>
      <p:ext uri="{BB962C8B-B14F-4D97-AF65-F5344CB8AC3E}">
        <p14:creationId xmlns:p14="http://schemas.microsoft.com/office/powerpoint/2010/main" val="3674881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83262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video:</a:t>
            </a:r>
          </a:p>
          <a:p>
            <a:r>
              <a:rPr lang="en-US" dirty="0">
                <a:hlinkClick r:id="rId3"/>
              </a:rPr>
              <a:t>https://</a:t>
            </a:r>
            <a:r>
              <a:rPr lang="en-US" dirty="0" smtClean="0">
                <a:hlinkClick r:id="rId3"/>
              </a:rPr>
              <a:t>www.youtube.com/watch?v=OqmdLcyES_Q</a:t>
            </a:r>
            <a:r>
              <a:rPr lang="en-US" dirty="0" smtClean="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0A3B7-F872-47FC-AD59-A3F370FBE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39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4DEC3-0B0A-45F5-B69C-FEB87933F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28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accent5"/>
                </a:solidFill>
              </a:defRPr>
            </a:lvl1pPr>
          </a:lstStyle>
          <a:p>
            <a:endParaRPr lang="en-US" dirty="0"/>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dirty="0"/>
          </a:p>
        </p:txBody>
      </p:sp>
    </p:spTree>
    <p:extLst>
      <p:ext uri="{BB962C8B-B14F-4D97-AF65-F5344CB8AC3E}">
        <p14:creationId xmlns:p14="http://schemas.microsoft.com/office/powerpoint/2010/main" val="281686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7/30/2020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751757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7/30/2020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312540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1017"/>
            <a:ext cx="12188388" cy="6855967"/>
          </a:xfrm>
          <a:prstGeom prst="rect">
            <a:avLst/>
          </a:prstGeom>
        </p:spPr>
      </p:pic>
      <p:sp>
        <p:nvSpPr>
          <p:cNvPr id="9" name="Picture Placeholder 8"/>
          <p:cNvSpPr>
            <a:spLocks noGrp="1"/>
          </p:cNvSpPr>
          <p:nvPr>
            <p:ph type="pic" sz="quarter" idx="10"/>
          </p:nvPr>
        </p:nvSpPr>
        <p:spPr>
          <a:xfrm>
            <a:off x="0" y="0"/>
            <a:ext cx="12192000" cy="6858000"/>
          </a:xfrm>
          <a:prstGeom prst="rect">
            <a:avLst/>
          </a:prstGeom>
        </p:spPr>
        <p:txBody>
          <a:bodyPr/>
          <a:lstStyle>
            <a:lvl1pPr algn="ctr">
              <a:defRPr sz="3200"/>
            </a:lvl1pPr>
          </a:lstStyle>
          <a:p>
            <a:endParaRPr lang="en-US" dirty="0"/>
          </a:p>
        </p:txBody>
      </p:sp>
      <p:sp>
        <p:nvSpPr>
          <p:cNvPr id="40" name="Shape 40"/>
          <p:cNvSpPr>
            <a:spLocks noGrp="1"/>
          </p:cNvSpPr>
          <p:nvPr>
            <p:ph type="title"/>
          </p:nvPr>
        </p:nvSpPr>
        <p:spPr>
          <a:xfrm>
            <a:off x="305154" y="4112255"/>
            <a:ext cx="4428423" cy="548648"/>
          </a:xfrm>
          <a:prstGeom prst="rect">
            <a:avLst/>
          </a:prstGeom>
        </p:spPr>
        <p:txBody>
          <a:bodyPr anchor="t">
            <a:noAutofit/>
          </a:bodyPr>
          <a:lstStyle>
            <a:lvl1pPr>
              <a:defRPr sz="3200">
                <a:solidFill>
                  <a:srgbClr val="0070C0"/>
                </a:solidFill>
              </a:defRPr>
            </a:lvl1pPr>
          </a:lstStyle>
          <a:p>
            <a:r>
              <a:rPr dirty="0"/>
              <a:t>Title Text</a:t>
            </a:r>
          </a:p>
        </p:txBody>
      </p:sp>
    </p:spTree>
    <p:extLst>
      <p:ext uri="{BB962C8B-B14F-4D97-AF65-F5344CB8AC3E}">
        <p14:creationId xmlns:p14="http://schemas.microsoft.com/office/powerpoint/2010/main" val="35161719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A03680-1745-43A6-84AB-F9E62EC72A1D}" type="datetimeFigureOut">
              <a:rPr lang="en-US" smtClean="0"/>
              <a:t>7/30/2020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6C3F186C-0192-4E36-B831-500FB38C0B44}" type="slidenum">
              <a:rPr lang="en-US" smtClean="0"/>
              <a:pPr/>
              <a:t>‹#›</a:t>
            </a:fld>
            <a:endParaRPr lang="en-US" dirty="0"/>
          </a:p>
        </p:txBody>
      </p:sp>
    </p:spTree>
    <p:extLst>
      <p:ext uri="{BB962C8B-B14F-4D97-AF65-F5344CB8AC3E}">
        <p14:creationId xmlns:p14="http://schemas.microsoft.com/office/powerpoint/2010/main" val="353708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A03680-1745-43A6-84AB-F9E62EC72A1D}" type="datetimeFigureOut">
              <a:rPr lang="en-US" smtClean="0"/>
              <a:t>7/30/2020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34307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A03680-1745-43A6-84AB-F9E62EC72A1D}" type="datetimeFigureOut">
              <a:rPr lang="en-US" smtClean="0"/>
              <a:t>7/30/2020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79526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A03680-1745-43A6-84AB-F9E62EC72A1D}" type="datetimeFigureOut">
              <a:rPr lang="en-US" smtClean="0"/>
              <a:t>7/30/2020</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4941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A03680-1745-43A6-84AB-F9E62EC72A1D}" type="datetimeFigureOut">
              <a:rPr lang="en-US" smtClean="0"/>
              <a:t>7/30/2020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226679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03680-1745-43A6-84AB-F9E62EC72A1D}" type="datetimeFigureOut">
              <a:rPr lang="en-US" smtClean="0"/>
              <a:t>7/30/2020</a:t>
            </a:fld>
            <a:endParaRPr lang="en-US"/>
          </a:p>
        </p:txBody>
      </p:sp>
      <p:sp>
        <p:nvSpPr>
          <p:cNvPr id="4" name="Slide Number Placeholder 3"/>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12725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A03680-1745-43A6-84AB-F9E62EC72A1D}" type="datetimeFigureOut">
              <a:rPr lang="en-US" smtClean="0"/>
              <a:t>7/30/2020</a:t>
            </a:fld>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3037208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A03680-1745-43A6-84AB-F9E62EC72A1D}" type="datetimeFigureOut">
              <a:rPr lang="en-US" smtClean="0"/>
              <a:t>7/30/2020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C3F186C-0192-4E36-B831-500FB38C0B44}" type="slidenum">
              <a:rPr lang="en-US" smtClean="0"/>
              <a:t>‹#›</a:t>
            </a:fld>
            <a:endParaRPr lang="en-US"/>
          </a:p>
        </p:txBody>
      </p:sp>
    </p:spTree>
    <p:extLst>
      <p:ext uri="{BB962C8B-B14F-4D97-AF65-F5344CB8AC3E}">
        <p14:creationId xmlns:p14="http://schemas.microsoft.com/office/powerpoint/2010/main" val="690294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03680-1745-43A6-84AB-F9E62EC72A1D}" type="datetimeFigureOut">
              <a:rPr lang="en-US" smtClean="0"/>
              <a:t>7/30/2020</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F186C-0192-4E36-B831-500FB38C0B44}" type="slidenum">
              <a:rPr lang="en-US" smtClean="0"/>
              <a:t>‹#›</a:t>
            </a:fld>
            <a:endParaRPr lang="en-US"/>
          </a:p>
        </p:txBody>
      </p:sp>
    </p:spTree>
    <p:extLst>
      <p:ext uri="{BB962C8B-B14F-4D97-AF65-F5344CB8AC3E}">
        <p14:creationId xmlns:p14="http://schemas.microsoft.com/office/powerpoint/2010/main" val="325710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agilemanifesto.org/"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agilemanifesto.or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OqmdLcyES_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www.youtube.com/watch?v=ivwKQqf4ixA" TargetMode="Externa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591" t="19205" b="15704"/>
          <a:stretch/>
        </p:blipFill>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 y="1017"/>
            <a:ext cx="12188388" cy="6855967"/>
          </a:xfrm>
          <a:prstGeom prst="rect">
            <a:avLst/>
          </a:prstGeom>
        </p:spPr>
      </p:pic>
      <p:pic>
        <p:nvPicPr>
          <p:cNvPr id="22" name="Picture 21"/>
          <p:cNvPicPr>
            <a:picLocks noChangeAspect="1"/>
          </p:cNvPicPr>
          <p:nvPr/>
        </p:nvPicPr>
        <p:blipFill>
          <a:blip r:embed="rId5"/>
          <a:stretch>
            <a:fillRect/>
          </a:stretch>
        </p:blipFill>
        <p:spPr>
          <a:xfrm>
            <a:off x="11694704" y="-2650"/>
            <a:ext cx="495491" cy="6886049"/>
          </a:xfrm>
          <a:prstGeom prst="rect">
            <a:avLst/>
          </a:prstGeom>
        </p:spPr>
      </p:pic>
      <p:grpSp>
        <p:nvGrpSpPr>
          <p:cNvPr id="15" name="Group 14"/>
          <p:cNvGrpSpPr/>
          <p:nvPr/>
        </p:nvGrpSpPr>
        <p:grpSpPr>
          <a:xfrm>
            <a:off x="2087807" y="1350827"/>
            <a:ext cx="520244" cy="130637"/>
            <a:chOff x="2522085" y="3993302"/>
            <a:chExt cx="390183" cy="519349"/>
          </a:xfrm>
        </p:grpSpPr>
        <p:sp>
          <p:nvSpPr>
            <p:cNvPr id="16" name="Oval 15"/>
            <p:cNvSpPr/>
            <p:nvPr/>
          </p:nvSpPr>
          <p:spPr>
            <a:xfrm>
              <a:off x="2522085" y="3993302"/>
              <a:ext cx="73152" cy="519349"/>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sp>
          <p:nvSpPr>
            <p:cNvPr id="17" name="Oval 16"/>
            <p:cNvSpPr/>
            <p:nvPr/>
          </p:nvSpPr>
          <p:spPr>
            <a:xfrm>
              <a:off x="2680601" y="3993302"/>
              <a:ext cx="73152" cy="519349"/>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sp>
          <p:nvSpPr>
            <p:cNvPr id="18" name="Oval 17"/>
            <p:cNvSpPr/>
            <p:nvPr/>
          </p:nvSpPr>
          <p:spPr>
            <a:xfrm>
              <a:off x="2839116" y="3993302"/>
              <a:ext cx="73152" cy="519349"/>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grpSp>
      <p:sp>
        <p:nvSpPr>
          <p:cNvPr id="12" name="Title 1"/>
          <p:cNvSpPr txBox="1">
            <a:spLocks/>
          </p:cNvSpPr>
          <p:nvPr/>
        </p:nvSpPr>
        <p:spPr>
          <a:xfrm>
            <a:off x="171667" y="2757426"/>
            <a:ext cx="7230665" cy="269295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rgbClr val="0070C0"/>
                </a:solidFill>
                <a:latin typeface="+mj-lt"/>
                <a:ea typeface="+mj-ea"/>
                <a:cs typeface="+mj-cs"/>
              </a:defRPr>
            </a:lvl1pPr>
          </a:lstStyle>
          <a:p>
            <a:r>
              <a:rPr lang="en-US" sz="7200" b="1" dirty="0" smtClean="0">
                <a:solidFill>
                  <a:srgbClr val="92D050"/>
                </a:solidFill>
              </a:rPr>
              <a:t>Embracing Agile</a:t>
            </a:r>
            <a:r>
              <a:rPr lang="en-US" sz="7200" b="1" dirty="0" smtClean="0">
                <a:solidFill>
                  <a:schemeClr val="accent1"/>
                </a:solidFill>
              </a:rPr>
              <a:t>  </a:t>
            </a:r>
            <a:r>
              <a:rPr lang="en-US" sz="7200" b="1" dirty="0" smtClean="0">
                <a:solidFill>
                  <a:srgbClr val="92D050"/>
                </a:solidFill>
              </a:rPr>
              <a:t>way of working</a:t>
            </a:r>
            <a:endParaRPr lang="en-US" sz="7200" b="1" dirty="0" smtClean="0">
              <a:solidFill>
                <a:srgbClr val="92D050"/>
              </a:solidFill>
            </a:endParaRPr>
          </a:p>
        </p:txBody>
      </p:sp>
    </p:spTree>
    <p:extLst>
      <p:ext uri="{BB962C8B-B14F-4D97-AF65-F5344CB8AC3E}">
        <p14:creationId xmlns:p14="http://schemas.microsoft.com/office/powerpoint/2010/main" val="230839357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98875" y="15659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Scrum</a:t>
            </a:r>
            <a:endParaRPr lang="en-US" sz="3199" dirty="0">
              <a:solidFill>
                <a:srgbClr val="92D050"/>
              </a:solidFill>
            </a:endParaRPr>
          </a:p>
        </p:txBody>
      </p:sp>
      <p:sp>
        <p:nvSpPr>
          <p:cNvPr id="5" name="Rectangle 4"/>
          <p:cNvSpPr/>
          <p:nvPr/>
        </p:nvSpPr>
        <p:spPr>
          <a:xfrm>
            <a:off x="0" y="6502977"/>
            <a:ext cx="1184633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solidFill>
                  <a:schemeClr val="tx1"/>
                </a:solidFill>
              </a:rPr>
              <a:t>Adapted from: http://csharpcorner.mindcrackerinc.netdna-cdn.com/UploadFile/BlogImages/11292015063901AM/SystemsPlus-Scrum-Image-.jpg</a:t>
            </a:r>
            <a:endParaRPr lang="en-US" sz="1200" dirty="0">
              <a:solidFill>
                <a:schemeClr val="tx1"/>
              </a:solidFill>
            </a:endParaRPr>
          </a:p>
        </p:txBody>
      </p:sp>
      <p:grpSp>
        <p:nvGrpSpPr>
          <p:cNvPr id="6" name="Group 5"/>
          <p:cNvGrpSpPr/>
          <p:nvPr/>
        </p:nvGrpSpPr>
        <p:grpSpPr>
          <a:xfrm>
            <a:off x="688653" y="935431"/>
            <a:ext cx="10911164" cy="5269425"/>
            <a:chOff x="662527" y="731328"/>
            <a:chExt cx="7667625" cy="4054176"/>
          </a:xfrm>
        </p:grpSpPr>
        <p:pic>
          <p:nvPicPr>
            <p:cNvPr id="7" name="Picture 6"/>
            <p:cNvPicPr>
              <a:picLocks noChangeAspect="1"/>
            </p:cNvPicPr>
            <p:nvPr/>
          </p:nvPicPr>
          <p:blipFill>
            <a:blip r:embed="rId3"/>
            <a:stretch>
              <a:fillRect/>
            </a:stretch>
          </p:blipFill>
          <p:spPr>
            <a:xfrm>
              <a:off x="662527" y="731328"/>
              <a:ext cx="7667625" cy="3895725"/>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449" y="3824289"/>
              <a:ext cx="1289456" cy="86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eft-Right Arrow 9"/>
            <p:cNvSpPr/>
            <p:nvPr/>
          </p:nvSpPr>
          <p:spPr>
            <a:xfrm rot="407399">
              <a:off x="2169478" y="4087655"/>
              <a:ext cx="2918460" cy="259080"/>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93019" y="4604349"/>
              <a:ext cx="1440612" cy="1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For Future Sprints</a:t>
              </a:r>
              <a:endParaRPr lang="en-US" sz="700" dirty="0">
                <a:solidFill>
                  <a:schemeClr val="tx1"/>
                </a:solidFill>
              </a:endParaRPr>
            </a:p>
          </p:txBody>
        </p:sp>
      </p:grpSp>
    </p:spTree>
    <p:extLst>
      <p:ext uri="{BB962C8B-B14F-4D97-AF65-F5344CB8AC3E}">
        <p14:creationId xmlns:p14="http://schemas.microsoft.com/office/powerpoint/2010/main" val="925635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875" y="1348103"/>
            <a:ext cx="10787434" cy="4362733"/>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A </a:t>
            </a:r>
            <a:r>
              <a:rPr lang="en-US" sz="2400" dirty="0" smtClean="0">
                <a:solidFill>
                  <a:schemeClr val="tx1">
                    <a:lumMod val="50000"/>
                  </a:schemeClr>
                </a:solidFill>
                <a:latin typeface="Avenir Book"/>
                <a:ea typeface="Arial"/>
                <a:cs typeface="Arial"/>
                <a:sym typeface="Arial"/>
              </a:rPr>
              <a:t>process framework that relies on </a:t>
            </a:r>
            <a:r>
              <a:rPr lang="en-US" sz="2400" b="1" dirty="0" smtClean="0">
                <a:solidFill>
                  <a:srgbClr val="92D050"/>
                </a:solidFill>
                <a:latin typeface="Avenir Book"/>
                <a:ea typeface="Arial"/>
                <a:cs typeface="Arial"/>
                <a:sym typeface="Arial"/>
              </a:rPr>
              <a:t>inspect and adapt </a:t>
            </a:r>
            <a:r>
              <a:rPr lang="en-US" sz="2400" dirty="0" smtClean="0">
                <a:solidFill>
                  <a:schemeClr val="tx1">
                    <a:lumMod val="50000"/>
                  </a:schemeClr>
                </a:solidFill>
                <a:latin typeface="Avenir Book"/>
                <a:ea typeface="Arial"/>
                <a:cs typeface="Arial"/>
                <a:sym typeface="Arial"/>
              </a:rPr>
              <a:t>cycles to incorporate </a:t>
            </a:r>
            <a:r>
              <a:rPr lang="en-US" sz="2400" b="1" dirty="0" smtClean="0">
                <a:solidFill>
                  <a:srgbClr val="92D050"/>
                </a:solidFill>
                <a:latin typeface="Avenir Book"/>
                <a:ea typeface="Arial"/>
                <a:cs typeface="Arial"/>
                <a:sym typeface="Arial"/>
              </a:rPr>
              <a:t>changes in requirements </a:t>
            </a:r>
            <a:r>
              <a:rPr lang="en-US" sz="2400" dirty="0" smtClean="0">
                <a:solidFill>
                  <a:schemeClr val="tx1">
                    <a:lumMod val="50000"/>
                  </a:schemeClr>
                </a:solidFill>
                <a:latin typeface="Avenir Book"/>
                <a:ea typeface="Arial"/>
                <a:cs typeface="Arial"/>
                <a:sym typeface="Arial"/>
              </a:rPr>
              <a:t>and </a:t>
            </a:r>
            <a:r>
              <a:rPr lang="en-US" sz="2400" b="1" dirty="0" smtClean="0">
                <a:solidFill>
                  <a:srgbClr val="92D050"/>
                </a:solidFill>
                <a:latin typeface="Avenir Book"/>
                <a:ea typeface="Arial"/>
                <a:cs typeface="Arial"/>
                <a:sym typeface="Arial"/>
              </a:rPr>
              <a:t>reduce overall risk</a:t>
            </a:r>
            <a:endParaRPr lang="en-US" sz="2400" b="1" dirty="0">
              <a:solidFill>
                <a:srgbClr val="92D050"/>
              </a:solidFill>
              <a:latin typeface="Avenir Book"/>
              <a:ea typeface="Arial"/>
              <a:cs typeface="Arial"/>
              <a:sym typeface="Arial"/>
            </a:endParaRPr>
          </a:p>
          <a:p>
            <a:pPr marL="457200" indent="-457200" defTabSz="914172">
              <a:spcBef>
                <a:spcPts val="900"/>
              </a:spcBef>
              <a:buClr>
                <a:srgbClr val="00B050"/>
              </a:buClr>
              <a:buSzPct val="100000"/>
              <a:buFont typeface="Wingdings" panose="05000000000000000000" pitchFamily="2" charset="2"/>
              <a:buChar char="q"/>
            </a:pPr>
            <a:r>
              <a:rPr lang="en-US" sz="2400" b="1" dirty="0" smtClean="0">
                <a:solidFill>
                  <a:srgbClr val="92D050"/>
                </a:solidFill>
                <a:latin typeface="Avenir Book"/>
                <a:ea typeface="Arial"/>
                <a:cs typeface="Arial"/>
                <a:sym typeface="Arial"/>
              </a:rPr>
              <a:t>Delivers business functionality </a:t>
            </a:r>
            <a:r>
              <a:rPr lang="en-US" sz="2400" dirty="0" smtClean="0">
                <a:solidFill>
                  <a:schemeClr val="tx1">
                    <a:lumMod val="50000"/>
                  </a:schemeClr>
                </a:solidFill>
                <a:latin typeface="Avenir Book"/>
                <a:ea typeface="Arial"/>
                <a:cs typeface="Arial"/>
                <a:sym typeface="Arial"/>
              </a:rPr>
              <a:t>in two weeks</a:t>
            </a:r>
            <a:endParaRPr lang="en-US" sz="2400" dirty="0" smtClean="0">
              <a:solidFill>
                <a:schemeClr val="tx1">
                  <a:lumMod val="50000"/>
                </a:schemeClr>
              </a:solidFill>
              <a:latin typeface="Avenir Book"/>
              <a:ea typeface="Arial"/>
              <a:cs typeface="Arial"/>
              <a:sym typeface="Arial"/>
            </a:endParaRP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A </a:t>
            </a:r>
            <a:r>
              <a:rPr lang="en-US" sz="2400" b="1" dirty="0" smtClean="0">
                <a:solidFill>
                  <a:srgbClr val="92D050"/>
                </a:solidFill>
                <a:latin typeface="Avenir Book"/>
                <a:ea typeface="Arial"/>
                <a:cs typeface="Arial"/>
                <a:sym typeface="Arial"/>
              </a:rPr>
              <a:t>transparent approach </a:t>
            </a:r>
            <a:r>
              <a:rPr lang="en-US" sz="2400" dirty="0" smtClean="0">
                <a:solidFill>
                  <a:schemeClr val="tx1">
                    <a:lumMod val="50000"/>
                  </a:schemeClr>
                </a:solidFill>
                <a:latin typeface="Avenir Book"/>
                <a:ea typeface="Arial"/>
                <a:cs typeface="Arial"/>
                <a:sym typeface="Arial"/>
              </a:rPr>
              <a:t>for technical and business to have an ongoing </a:t>
            </a:r>
            <a:r>
              <a:rPr lang="en-US" sz="2400" dirty="0" smtClean="0">
                <a:solidFill>
                  <a:schemeClr val="tx1">
                    <a:lumMod val="50000"/>
                  </a:schemeClr>
                </a:solidFill>
                <a:latin typeface="Avenir Book"/>
                <a:ea typeface="Arial"/>
                <a:cs typeface="Arial"/>
                <a:sym typeface="Arial"/>
              </a:rPr>
              <a:t>conversation</a:t>
            </a:r>
          </a:p>
          <a:p>
            <a:pPr marL="457200" indent="-457200" defTabSz="914172">
              <a:spcBef>
                <a:spcPts val="900"/>
              </a:spcBef>
              <a:buClr>
                <a:srgbClr val="00B050"/>
              </a:buClr>
              <a:buSzPct val="100000"/>
              <a:buFont typeface="Wingdings" panose="05000000000000000000" pitchFamily="2" charset="2"/>
              <a:buChar char="q"/>
            </a:pPr>
            <a:r>
              <a:rPr lang="en-US" sz="2400" b="1" dirty="0" smtClean="0">
                <a:solidFill>
                  <a:srgbClr val="92D050"/>
                </a:solidFill>
                <a:latin typeface="Avenir Book"/>
                <a:ea typeface="Arial"/>
                <a:cs typeface="Arial"/>
                <a:sym typeface="Arial"/>
              </a:rPr>
              <a:t>Improved quality of delivery </a:t>
            </a:r>
            <a:r>
              <a:rPr lang="en-US" sz="2400" dirty="0" smtClean="0">
                <a:solidFill>
                  <a:schemeClr val="tx1">
                    <a:lumMod val="50000"/>
                  </a:schemeClr>
                </a:solidFill>
                <a:latin typeface="Avenir Book"/>
                <a:ea typeface="Arial"/>
                <a:cs typeface="Arial"/>
                <a:sym typeface="Arial"/>
              </a:rPr>
              <a:t>due to collaboration of business &amp; technical teams, shorter feedback </a:t>
            </a:r>
            <a:r>
              <a:rPr lang="en-US" sz="2400" dirty="0" smtClean="0">
                <a:solidFill>
                  <a:schemeClr val="tx1">
                    <a:lumMod val="50000"/>
                  </a:schemeClr>
                </a:solidFill>
                <a:latin typeface="Avenir Book"/>
                <a:ea typeface="Arial"/>
                <a:cs typeface="Arial"/>
                <a:sym typeface="Arial"/>
              </a:rPr>
              <a:t>c</a:t>
            </a:r>
            <a:r>
              <a:rPr lang="en-US" sz="2400" dirty="0" smtClean="0">
                <a:solidFill>
                  <a:schemeClr val="tx1">
                    <a:lumMod val="50000"/>
                  </a:schemeClr>
                </a:solidFill>
                <a:latin typeface="Avenir Book"/>
                <a:ea typeface="Arial"/>
                <a:cs typeface="Arial"/>
                <a:sym typeface="Arial"/>
              </a:rPr>
              <a:t>ycles, and continuous adoption of contemporary engineering practices</a:t>
            </a:r>
            <a:endParaRPr lang="en-US" sz="2400" dirty="0">
              <a:solidFill>
                <a:schemeClr val="tx1">
                  <a:lumMod val="50000"/>
                </a:schemeClr>
              </a:solidFill>
              <a:latin typeface="Avenir Book"/>
              <a:ea typeface="Arial"/>
              <a:cs typeface="Arial"/>
              <a:sym typeface="Arial"/>
            </a:endParaRP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Easy to understand and </a:t>
            </a:r>
            <a:r>
              <a:rPr lang="en-US" sz="2400" b="1" dirty="0" smtClean="0">
                <a:solidFill>
                  <a:srgbClr val="92D050"/>
                </a:solidFill>
                <a:latin typeface="Avenir Book"/>
                <a:ea typeface="Arial"/>
                <a:cs typeface="Arial"/>
                <a:sym typeface="Arial"/>
              </a:rPr>
              <a:t>few teams are already embracing </a:t>
            </a:r>
            <a:r>
              <a:rPr lang="en-US" sz="2400" dirty="0" smtClean="0">
                <a:solidFill>
                  <a:schemeClr val="tx1">
                    <a:lumMod val="50000"/>
                  </a:schemeClr>
                </a:solidFill>
                <a:latin typeface="Avenir Book"/>
                <a:ea typeface="Arial"/>
                <a:cs typeface="Arial"/>
                <a:sym typeface="Arial"/>
              </a:rPr>
              <a:t>it</a:t>
            </a:r>
          </a:p>
          <a:p>
            <a:pPr marL="457200" indent="-457200" defTabSz="914172">
              <a:spcBef>
                <a:spcPts val="900"/>
              </a:spcBef>
              <a:buClr>
                <a:srgbClr val="FFC324"/>
              </a:buClr>
              <a:buSzPct val="100000"/>
              <a:buFont typeface="Wingdings" panose="05000000000000000000" pitchFamily="2" charset="2"/>
              <a:buChar char="q"/>
            </a:pPr>
            <a:endParaRPr lang="en-US" sz="2400" dirty="0">
              <a:solidFill>
                <a:schemeClr val="tx1">
                  <a:lumMod val="50000"/>
                </a:schemeClr>
              </a:solidFill>
              <a:latin typeface="Avenir Book"/>
              <a:ea typeface="Arial"/>
              <a:cs typeface="Arial"/>
              <a:sym typeface="Arial"/>
            </a:endParaRPr>
          </a:p>
        </p:txBody>
      </p:sp>
      <p:sp>
        <p:nvSpPr>
          <p:cNvPr id="9" name="Title 1"/>
          <p:cNvSpPr txBox="1">
            <a:spLocks/>
          </p:cNvSpPr>
          <p:nvPr/>
        </p:nvSpPr>
        <p:spPr>
          <a:xfrm>
            <a:off x="498875" y="15659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Why Scrum</a:t>
            </a:r>
            <a:r>
              <a:rPr lang="en-US" sz="3199" dirty="0" smtClean="0">
                <a:solidFill>
                  <a:srgbClr val="92D050"/>
                </a:solidFill>
              </a:rPr>
              <a:t>?</a:t>
            </a:r>
            <a:endParaRPr lang="en-US" sz="3199" dirty="0">
              <a:solidFill>
                <a:srgbClr val="92D050"/>
              </a:solidFill>
            </a:endParaRPr>
          </a:p>
        </p:txBody>
      </p:sp>
    </p:spTree>
    <p:extLst>
      <p:ext uri="{BB962C8B-B14F-4D97-AF65-F5344CB8AC3E}">
        <p14:creationId xmlns:p14="http://schemas.microsoft.com/office/powerpoint/2010/main" val="273192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875" y="1348103"/>
            <a:ext cx="10787434" cy="2285241"/>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Requirements in Epic-Feature-Story format</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Continuous interaction of business and delivery teams</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Often and shorter UAT (e.g. every 6 to 8 weeks for a week)</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Availability of Ambassador </a:t>
            </a:r>
            <a:r>
              <a:rPr lang="en-US" sz="2400" dirty="0" err="1" smtClean="0">
                <a:solidFill>
                  <a:schemeClr val="tx1">
                    <a:lumMod val="50000"/>
                  </a:schemeClr>
                </a:solidFill>
                <a:latin typeface="Avenir Book"/>
                <a:ea typeface="Arial"/>
                <a:cs typeface="Arial"/>
                <a:sym typeface="Arial"/>
              </a:rPr>
              <a:t>env</a:t>
            </a:r>
            <a:r>
              <a:rPr lang="en-US" sz="2400" dirty="0" smtClean="0">
                <a:solidFill>
                  <a:schemeClr val="tx1">
                    <a:lumMod val="50000"/>
                  </a:schemeClr>
                </a:solidFill>
                <a:latin typeface="Avenir Book"/>
                <a:ea typeface="Arial"/>
                <a:cs typeface="Arial"/>
                <a:sym typeface="Arial"/>
              </a:rPr>
              <a:t>. (pre UAT and available to select few Business team members to have access to new and chick functionalities)</a:t>
            </a:r>
            <a:endParaRPr lang="en-US" sz="2400" dirty="0">
              <a:solidFill>
                <a:schemeClr val="tx1">
                  <a:lumMod val="50000"/>
                </a:schemeClr>
              </a:solidFill>
              <a:latin typeface="Avenir Book"/>
              <a:ea typeface="Arial"/>
              <a:cs typeface="Arial"/>
              <a:sym typeface="Arial"/>
            </a:endParaRPr>
          </a:p>
        </p:txBody>
      </p:sp>
      <p:sp>
        <p:nvSpPr>
          <p:cNvPr id="9" name="Title 1"/>
          <p:cNvSpPr txBox="1">
            <a:spLocks/>
          </p:cNvSpPr>
          <p:nvPr/>
        </p:nvSpPr>
        <p:spPr>
          <a:xfrm>
            <a:off x="498875" y="15659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Business and Delivery teams interaction</a:t>
            </a:r>
            <a:endParaRPr lang="en-US" sz="3199" dirty="0">
              <a:solidFill>
                <a:srgbClr val="92D050"/>
              </a:solidFill>
            </a:endParaRPr>
          </a:p>
        </p:txBody>
      </p:sp>
      <p:sp>
        <p:nvSpPr>
          <p:cNvPr id="3" name="Rectangle 2"/>
          <p:cNvSpPr/>
          <p:nvPr/>
        </p:nvSpPr>
        <p:spPr>
          <a:xfrm rot="19149275">
            <a:off x="8791515" y="1031107"/>
            <a:ext cx="2083981" cy="82509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DO</a:t>
            </a:r>
          </a:p>
          <a:p>
            <a:pPr algn="ctr"/>
            <a:r>
              <a:rPr lang="en-US" dirty="0" smtClean="0"/>
              <a:t>Attach a doc with samples</a:t>
            </a:r>
            <a:endParaRPr lang="en-US" dirty="0"/>
          </a:p>
        </p:txBody>
      </p:sp>
    </p:spTree>
    <p:extLst>
      <p:ext uri="{BB962C8B-B14F-4D97-AF65-F5344CB8AC3E}">
        <p14:creationId xmlns:p14="http://schemas.microsoft.com/office/powerpoint/2010/main" val="2437473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1229" y="1068674"/>
            <a:ext cx="7781715" cy="5297335"/>
          </a:xfrm>
          <a:prstGeom prst="rect">
            <a:avLst/>
          </a:prstGeom>
        </p:spPr>
      </p:pic>
      <p:sp>
        <p:nvSpPr>
          <p:cNvPr id="4" name="Title 3"/>
          <p:cNvSpPr>
            <a:spLocks noGrp="1"/>
          </p:cNvSpPr>
          <p:nvPr>
            <p:ph type="title" idx="4294967295"/>
          </p:nvPr>
        </p:nvSpPr>
        <p:spPr>
          <a:xfrm>
            <a:off x="580451" y="304898"/>
            <a:ext cx="11834813" cy="618331"/>
          </a:xfrm>
          <a:prstGeom prst="rect">
            <a:avLst/>
          </a:prstGeom>
          <a:noFill/>
          <a:ln>
            <a:noFill/>
          </a:ln>
        </p:spPr>
        <p:txBody>
          <a:bodyPr vert="horz" lIns="45713" tIns="45713" rIns="45713" bIns="45713" rtlCol="0" anchor="ctr" anchorCtr="0">
            <a:normAutofit/>
          </a:bodyPr>
          <a:lstStyle/>
          <a:p>
            <a:pPr>
              <a:lnSpc>
                <a:spcPct val="80000"/>
              </a:lnSpc>
              <a:spcBef>
                <a:spcPts val="0"/>
              </a:spcBef>
              <a:buClr>
                <a:srgbClr val="0070C0"/>
              </a:buClr>
              <a:buFont typeface="Quattrocento Sans"/>
            </a:pPr>
            <a:r>
              <a:rPr lang="en-US" sz="3199" b="1" dirty="0" smtClean="0">
                <a:solidFill>
                  <a:srgbClr val="92D050"/>
                </a:solidFill>
                <a:latin typeface="Avenir Book" charset="0"/>
                <a:ea typeface="Avenir Book" charset="0"/>
                <a:cs typeface="Avenir Book" charset="0"/>
              </a:rPr>
              <a:t>Healthy Product </a:t>
            </a:r>
            <a:r>
              <a:rPr lang="en-US" sz="3199" b="1" dirty="0">
                <a:solidFill>
                  <a:srgbClr val="92D050"/>
                </a:solidFill>
                <a:latin typeface="Avenir Book" charset="0"/>
                <a:ea typeface="Avenir Book" charset="0"/>
                <a:cs typeface="Avenir Book" charset="0"/>
              </a:rPr>
              <a:t>Backlog</a:t>
            </a:r>
            <a:endParaRPr lang="en-CA" sz="3199" b="1" dirty="0">
              <a:solidFill>
                <a:srgbClr val="92D050"/>
              </a:solidFill>
              <a:latin typeface="Avenir Book" charset="0"/>
              <a:ea typeface="Avenir Book" charset="0"/>
              <a:cs typeface="Avenir Book" charset="0"/>
            </a:endParaRPr>
          </a:p>
        </p:txBody>
      </p:sp>
      <p:sp>
        <p:nvSpPr>
          <p:cNvPr id="10" name="Rectangle 9"/>
          <p:cNvSpPr/>
          <p:nvPr/>
        </p:nvSpPr>
        <p:spPr>
          <a:xfrm>
            <a:off x="3183324" y="1579610"/>
            <a:ext cx="9071435" cy="457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Brace 11"/>
          <p:cNvSpPr/>
          <p:nvPr/>
        </p:nvSpPr>
        <p:spPr>
          <a:xfrm>
            <a:off x="3305908" y="1793625"/>
            <a:ext cx="615461" cy="4468120"/>
          </a:xfrm>
          <a:prstGeom prst="rightBrace">
            <a:avLst>
              <a:gd name="adj1" fmla="val 8333"/>
              <a:gd name="adj2" fmla="val 4724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venir Book"/>
            </a:endParaRPr>
          </a:p>
        </p:txBody>
      </p:sp>
      <p:sp>
        <p:nvSpPr>
          <p:cNvPr id="13" name="Rounded Rectangle 12"/>
          <p:cNvSpPr/>
          <p:nvPr/>
        </p:nvSpPr>
        <p:spPr>
          <a:xfrm>
            <a:off x="4029930" y="3517972"/>
            <a:ext cx="1698318" cy="642281"/>
          </a:xfrm>
          <a:prstGeom prst="roundRect">
            <a:avLst/>
          </a:prstGeom>
          <a:solidFill>
            <a:srgbClr val="B2C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Product Backlog Items (PBIs)</a:t>
            </a:r>
          </a:p>
        </p:txBody>
      </p:sp>
      <p:sp>
        <p:nvSpPr>
          <p:cNvPr id="17" name="Rounded Rectangle 16"/>
          <p:cNvSpPr/>
          <p:nvPr/>
        </p:nvSpPr>
        <p:spPr>
          <a:xfrm>
            <a:off x="6050025" y="2499937"/>
            <a:ext cx="1564113"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Epic 1 </a:t>
            </a:r>
            <a:endParaRPr lang="en-US" sz="1400" dirty="0">
              <a:solidFill>
                <a:schemeClr val="tx1">
                  <a:lumMod val="50000"/>
                </a:schemeClr>
              </a:solidFill>
              <a:latin typeface="Avenir Book"/>
            </a:endParaRPr>
          </a:p>
        </p:txBody>
      </p:sp>
      <p:sp>
        <p:nvSpPr>
          <p:cNvPr id="20" name="Rounded Rectangle 19"/>
          <p:cNvSpPr/>
          <p:nvPr/>
        </p:nvSpPr>
        <p:spPr>
          <a:xfrm>
            <a:off x="6050025" y="4967205"/>
            <a:ext cx="1564113"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Epic 2</a:t>
            </a:r>
            <a:endParaRPr lang="en-US" sz="1400" dirty="0">
              <a:solidFill>
                <a:schemeClr val="tx1">
                  <a:lumMod val="50000"/>
                </a:schemeClr>
              </a:solidFill>
              <a:latin typeface="Avenir Book"/>
            </a:endParaRPr>
          </a:p>
        </p:txBody>
      </p:sp>
      <p:sp>
        <p:nvSpPr>
          <p:cNvPr id="21" name="Rounded Rectangle 20"/>
          <p:cNvSpPr/>
          <p:nvPr/>
        </p:nvSpPr>
        <p:spPr>
          <a:xfrm>
            <a:off x="8150118" y="1622413"/>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Feature 1 </a:t>
            </a:r>
            <a:endParaRPr lang="en-US" sz="1400" dirty="0">
              <a:solidFill>
                <a:schemeClr val="tx1">
                  <a:lumMod val="50000"/>
                </a:schemeClr>
              </a:solidFill>
              <a:latin typeface="Avenir Book"/>
            </a:endParaRPr>
          </a:p>
        </p:txBody>
      </p:sp>
      <p:sp>
        <p:nvSpPr>
          <p:cNvPr id="23" name="Rounded Rectangle 22"/>
          <p:cNvSpPr/>
          <p:nvPr/>
        </p:nvSpPr>
        <p:spPr>
          <a:xfrm>
            <a:off x="8150118" y="2486756"/>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Feature 2 </a:t>
            </a:r>
            <a:endParaRPr lang="en-US" sz="1400" dirty="0">
              <a:solidFill>
                <a:schemeClr val="tx1">
                  <a:lumMod val="50000"/>
                </a:schemeClr>
              </a:solidFill>
              <a:latin typeface="Avenir Book"/>
            </a:endParaRPr>
          </a:p>
        </p:txBody>
      </p:sp>
      <p:sp>
        <p:nvSpPr>
          <p:cNvPr id="24" name="Rounded Rectangle 23"/>
          <p:cNvSpPr/>
          <p:nvPr/>
        </p:nvSpPr>
        <p:spPr>
          <a:xfrm>
            <a:off x="8150118" y="3265298"/>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Feature 3</a:t>
            </a:r>
            <a:endParaRPr lang="en-US" sz="1400" dirty="0">
              <a:solidFill>
                <a:schemeClr val="tx1">
                  <a:lumMod val="50000"/>
                </a:schemeClr>
              </a:solidFill>
              <a:latin typeface="Avenir Book"/>
            </a:endParaRPr>
          </a:p>
        </p:txBody>
      </p:sp>
      <p:sp>
        <p:nvSpPr>
          <p:cNvPr id="25" name="Rounded Rectangle 24"/>
          <p:cNvSpPr/>
          <p:nvPr/>
        </p:nvSpPr>
        <p:spPr>
          <a:xfrm>
            <a:off x="10332794" y="296481"/>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User Story 1 </a:t>
            </a:r>
            <a:endParaRPr lang="en-US" sz="1400" dirty="0">
              <a:solidFill>
                <a:schemeClr val="tx1">
                  <a:lumMod val="50000"/>
                </a:schemeClr>
              </a:solidFill>
              <a:latin typeface="Avenir Book"/>
            </a:endParaRPr>
          </a:p>
        </p:txBody>
      </p:sp>
      <p:sp>
        <p:nvSpPr>
          <p:cNvPr id="26" name="Rounded Rectangle 25"/>
          <p:cNvSpPr/>
          <p:nvPr/>
        </p:nvSpPr>
        <p:spPr>
          <a:xfrm>
            <a:off x="10353693" y="1156843"/>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User Story 2</a:t>
            </a:r>
            <a:endParaRPr lang="en-US" sz="1400" dirty="0">
              <a:solidFill>
                <a:schemeClr val="tx1">
                  <a:lumMod val="50000"/>
                </a:schemeClr>
              </a:solidFill>
              <a:latin typeface="Avenir Book"/>
            </a:endParaRPr>
          </a:p>
        </p:txBody>
      </p:sp>
      <p:sp>
        <p:nvSpPr>
          <p:cNvPr id="27" name="Rounded Rectangle 26"/>
          <p:cNvSpPr/>
          <p:nvPr/>
        </p:nvSpPr>
        <p:spPr>
          <a:xfrm>
            <a:off x="10395553" y="1997500"/>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User Story 3</a:t>
            </a:r>
            <a:endParaRPr lang="en-US" sz="1400" dirty="0">
              <a:solidFill>
                <a:schemeClr val="tx1">
                  <a:lumMod val="50000"/>
                </a:schemeClr>
              </a:solidFill>
              <a:latin typeface="Avenir Book"/>
            </a:endParaRPr>
          </a:p>
        </p:txBody>
      </p:sp>
      <p:sp>
        <p:nvSpPr>
          <p:cNvPr id="28" name="Rounded Rectangle 27"/>
          <p:cNvSpPr/>
          <p:nvPr/>
        </p:nvSpPr>
        <p:spPr>
          <a:xfrm>
            <a:off x="10411100" y="2807896"/>
            <a:ext cx="1859206" cy="642281"/>
          </a:xfrm>
          <a:prstGeom prst="roundRect">
            <a:avLst/>
          </a:prstGeom>
          <a:solidFill>
            <a:srgbClr val="B2CAE9"/>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schemeClr>
                </a:solidFill>
                <a:latin typeface="Avenir Book"/>
              </a:rPr>
              <a:t>User Story 4</a:t>
            </a:r>
            <a:endParaRPr lang="en-US" sz="1400" dirty="0">
              <a:solidFill>
                <a:schemeClr val="tx1">
                  <a:lumMod val="50000"/>
                </a:schemeClr>
              </a:solidFill>
              <a:latin typeface="Avenir Book"/>
            </a:endParaRPr>
          </a:p>
        </p:txBody>
      </p:sp>
      <p:cxnSp>
        <p:nvCxnSpPr>
          <p:cNvPr id="34" name="Straight Connector 33"/>
          <p:cNvCxnSpPr/>
          <p:nvPr/>
        </p:nvCxnSpPr>
        <p:spPr>
          <a:xfrm>
            <a:off x="5873262" y="2807896"/>
            <a:ext cx="0" cy="2520236"/>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28248" y="3907579"/>
            <a:ext cx="145014"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7" idx="1"/>
          </p:cNvCxnSpPr>
          <p:nvPr/>
        </p:nvCxnSpPr>
        <p:spPr>
          <a:xfrm>
            <a:off x="5873262" y="2807896"/>
            <a:ext cx="176763" cy="13182"/>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856913" y="5328132"/>
            <a:ext cx="193112" cy="0"/>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140462" y="779806"/>
            <a:ext cx="0" cy="23492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30618" y="1960945"/>
            <a:ext cx="105049"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10147815" y="777111"/>
            <a:ext cx="179003" cy="2521"/>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142041" y="3121140"/>
            <a:ext cx="253512" cy="0"/>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920808" y="1791991"/>
            <a:ext cx="0" cy="176142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918938" y="1792388"/>
            <a:ext cx="228596" cy="386"/>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4"/>
          <a:stretch>
            <a:fillRect/>
          </a:stretch>
        </p:blipFill>
        <p:spPr>
          <a:xfrm>
            <a:off x="8968146" y="4036486"/>
            <a:ext cx="3085793" cy="1993477"/>
          </a:xfrm>
          <a:prstGeom prst="rect">
            <a:avLst/>
          </a:prstGeom>
          <a:ln>
            <a:noFill/>
          </a:ln>
        </p:spPr>
      </p:pic>
      <p:cxnSp>
        <p:nvCxnSpPr>
          <p:cNvPr id="65" name="Straight Arrow Connector 64"/>
          <p:cNvCxnSpPr/>
          <p:nvPr/>
        </p:nvCxnSpPr>
        <p:spPr>
          <a:xfrm>
            <a:off x="7918938" y="2792216"/>
            <a:ext cx="228596" cy="6920"/>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7918938" y="3553411"/>
            <a:ext cx="228596" cy="1"/>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597470" y="2792216"/>
            <a:ext cx="385944"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26" idx="1"/>
          </p:cNvCxnSpPr>
          <p:nvPr/>
        </p:nvCxnSpPr>
        <p:spPr>
          <a:xfrm flipV="1">
            <a:off x="10135667" y="1477984"/>
            <a:ext cx="218026" cy="418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7" idx="1"/>
          </p:cNvCxnSpPr>
          <p:nvPr/>
        </p:nvCxnSpPr>
        <p:spPr>
          <a:xfrm>
            <a:off x="10135667" y="2312894"/>
            <a:ext cx="259886" cy="574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Curved Connector 72"/>
          <p:cNvCxnSpPr/>
          <p:nvPr/>
        </p:nvCxnSpPr>
        <p:spPr>
          <a:xfrm rot="5400000">
            <a:off x="10450803" y="3625321"/>
            <a:ext cx="807545" cy="397910"/>
          </a:xfrm>
          <a:prstGeom prst="curvedConnector3">
            <a:avLst>
              <a:gd name="adj1" fmla="val 50000"/>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008158" y="4256758"/>
            <a:ext cx="1772306" cy="2677656"/>
          </a:xfrm>
          <a:prstGeom prst="rect">
            <a:avLst/>
          </a:prstGeom>
        </p:spPr>
        <p:txBody>
          <a:bodyPr wrap="square">
            <a:spAutoFit/>
          </a:bodyPr>
          <a:lstStyle/>
          <a:p>
            <a:pPr defTabSz="914217">
              <a:defRPr/>
            </a:pPr>
            <a:r>
              <a:rPr lang="en-US" sz="1200" dirty="0" smtClean="0">
                <a:solidFill>
                  <a:schemeClr val="tx1">
                    <a:lumMod val="50000"/>
                  </a:schemeClr>
                </a:solidFill>
                <a:latin typeface="Avenir Book"/>
              </a:rPr>
              <a:t> Product Backlog Items include business backlog items and end-user functionality as well as nonfunctional technical  enabler stories -  technical work items that are created to support the development of the </a:t>
            </a:r>
            <a:r>
              <a:rPr lang="en-US" sz="1200" dirty="0" smtClean="0">
                <a:solidFill>
                  <a:schemeClr val="tx1">
                    <a:lumMod val="50000"/>
                  </a:schemeClr>
                </a:solidFill>
                <a:latin typeface="Avenir Book"/>
                <a:cs typeface="Arial" pitchFamily="34" charset="0"/>
              </a:rPr>
              <a:t>business initiatives</a:t>
            </a:r>
            <a:endParaRPr lang="en-US" sz="1200" dirty="0" smtClean="0">
              <a:solidFill>
                <a:schemeClr val="tx1">
                  <a:lumMod val="50000"/>
                </a:schemeClr>
              </a:solidFill>
              <a:latin typeface="Avenir Book"/>
            </a:endParaRPr>
          </a:p>
          <a:p>
            <a:pPr defTabSz="914217">
              <a:defRPr/>
            </a:pPr>
            <a:endParaRPr lang="en-US" dirty="0">
              <a:solidFill>
                <a:schemeClr val="tx1">
                  <a:lumMod val="50000"/>
                </a:schemeClr>
              </a:solidFill>
              <a:latin typeface="Avenir Book"/>
            </a:endParaRPr>
          </a:p>
          <a:p>
            <a:pPr defTabSz="914217">
              <a:defRPr/>
            </a:pPr>
            <a:r>
              <a:rPr lang="en-US" dirty="0" smtClean="0">
                <a:solidFill>
                  <a:schemeClr val="tx1">
                    <a:lumMod val="50000"/>
                  </a:schemeClr>
                </a:solidFill>
                <a:latin typeface="Avenir Book"/>
              </a:rPr>
              <a:t> </a:t>
            </a:r>
            <a:endParaRPr lang="en-US" dirty="0">
              <a:solidFill>
                <a:schemeClr val="tx1">
                  <a:lumMod val="50000"/>
                </a:schemeClr>
              </a:solidFill>
              <a:latin typeface="Avenir Book"/>
            </a:endParaRPr>
          </a:p>
        </p:txBody>
      </p:sp>
    </p:spTree>
    <p:extLst>
      <p:ext uri="{BB962C8B-B14F-4D97-AF65-F5344CB8AC3E}">
        <p14:creationId xmlns:p14="http://schemas.microsoft.com/office/powerpoint/2010/main" val="967575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98875" y="15659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Team Structure</a:t>
            </a:r>
            <a:endParaRPr lang="en-US" sz="3199" dirty="0">
              <a:solidFill>
                <a:srgbClr val="92D050"/>
              </a:solidFill>
            </a:endParaRPr>
          </a:p>
        </p:txBody>
      </p:sp>
      <p:grpSp>
        <p:nvGrpSpPr>
          <p:cNvPr id="5" name="Group 4"/>
          <p:cNvGrpSpPr/>
          <p:nvPr/>
        </p:nvGrpSpPr>
        <p:grpSpPr>
          <a:xfrm>
            <a:off x="283522" y="975963"/>
            <a:ext cx="5426157" cy="3277060"/>
            <a:chOff x="281280" y="975963"/>
            <a:chExt cx="5876925" cy="3729498"/>
          </a:xfrm>
        </p:grpSpPr>
        <p:sp>
          <p:nvSpPr>
            <p:cNvPr id="2" name="Rectangle 1"/>
            <p:cNvSpPr/>
            <p:nvPr/>
          </p:nvSpPr>
          <p:spPr>
            <a:xfrm>
              <a:off x="310499" y="975963"/>
              <a:ext cx="5393717" cy="461665"/>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Cross-Functional teams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80" y="1514586"/>
              <a:ext cx="5876925"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Group 5"/>
          <p:cNvGrpSpPr/>
          <p:nvPr/>
        </p:nvGrpSpPr>
        <p:grpSpPr>
          <a:xfrm>
            <a:off x="5921451" y="1046149"/>
            <a:ext cx="5393717" cy="3071616"/>
            <a:chOff x="5921451" y="1046149"/>
            <a:chExt cx="5393717" cy="3071616"/>
          </a:xfrm>
        </p:grpSpPr>
        <p:pic>
          <p:nvPicPr>
            <p:cNvPr id="1028" name="Picture 4" descr="the T-shaped employ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775" y="1740970"/>
              <a:ext cx="3845946" cy="23767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921451" y="1046149"/>
              <a:ext cx="5393717" cy="461665"/>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T-shaped skilled team members</a:t>
              </a:r>
              <a:endParaRPr lang="en-US" sz="2400" dirty="0">
                <a:solidFill>
                  <a:schemeClr val="tx1">
                    <a:lumMod val="50000"/>
                  </a:schemeClr>
                </a:solidFill>
                <a:latin typeface="Avenir Book"/>
                <a:ea typeface="Arial"/>
                <a:cs typeface="Arial"/>
                <a:sym typeface="Arial"/>
              </a:endParaRPr>
            </a:p>
          </p:txBody>
        </p:sp>
      </p:grpSp>
      <p:grpSp>
        <p:nvGrpSpPr>
          <p:cNvPr id="10" name="Group 9"/>
          <p:cNvGrpSpPr/>
          <p:nvPr/>
        </p:nvGrpSpPr>
        <p:grpSpPr>
          <a:xfrm>
            <a:off x="5973578" y="4371266"/>
            <a:ext cx="5393717" cy="2187559"/>
            <a:chOff x="5973578" y="4371266"/>
            <a:chExt cx="5393717" cy="2187559"/>
          </a:xfrm>
        </p:grpSpPr>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0972" y="5118265"/>
              <a:ext cx="3946197" cy="14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973578" y="4371266"/>
              <a:ext cx="5393717" cy="830997"/>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Overlap in onsite and offsite teams working hours</a:t>
              </a:r>
            </a:p>
          </p:txBody>
        </p:sp>
      </p:grpSp>
      <p:grpSp>
        <p:nvGrpSpPr>
          <p:cNvPr id="13" name="Group 12"/>
          <p:cNvGrpSpPr/>
          <p:nvPr/>
        </p:nvGrpSpPr>
        <p:grpSpPr>
          <a:xfrm>
            <a:off x="462898" y="4406703"/>
            <a:ext cx="5393717" cy="2152122"/>
            <a:chOff x="310498" y="5030512"/>
            <a:chExt cx="5393717" cy="2152122"/>
          </a:xfrm>
        </p:grpSpPr>
        <p:sp>
          <p:nvSpPr>
            <p:cNvPr id="14" name="Rectangle 13"/>
            <p:cNvSpPr/>
            <p:nvPr/>
          </p:nvSpPr>
          <p:spPr>
            <a:xfrm>
              <a:off x="310498" y="5030512"/>
              <a:ext cx="5393717" cy="461665"/>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Investment in Scrum Master</a:t>
              </a:r>
            </a:p>
          </p:txBody>
        </p:sp>
        <p:pic>
          <p:nvPicPr>
            <p:cNvPr id="15" name="Picture 6" descr="What is a Scrum Master? The Role and Responsibilit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573" y="5561723"/>
              <a:ext cx="4699866" cy="16209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04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875" y="933416"/>
            <a:ext cx="10787434" cy="5309146"/>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Test first approach – Unit Testing &amp; TDD</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Test automation</a:t>
            </a:r>
          </a:p>
          <a:p>
            <a:pPr marL="914400" lvl="1" indent="-457200" defTabSz="914172">
              <a:spcBef>
                <a:spcPts val="900"/>
              </a:spcBef>
              <a:buClr>
                <a:srgbClr val="00B050"/>
              </a:buClr>
              <a:buSzPct val="100000"/>
              <a:buFont typeface="Wingdings" panose="05000000000000000000" pitchFamily="2" charset="2"/>
              <a:buChar char="ü"/>
            </a:pPr>
            <a:r>
              <a:rPr lang="en-US" sz="2400" dirty="0" smtClean="0">
                <a:solidFill>
                  <a:schemeClr val="tx1">
                    <a:lumMod val="50000"/>
                  </a:schemeClr>
                </a:solidFill>
                <a:latin typeface="Avenir Book"/>
                <a:ea typeface="Arial"/>
                <a:cs typeface="Arial"/>
                <a:sym typeface="Arial"/>
              </a:rPr>
              <a:t>Functional Tests</a:t>
            </a:r>
          </a:p>
          <a:p>
            <a:pPr marL="914400" lvl="1" indent="-457200" defTabSz="914172">
              <a:spcBef>
                <a:spcPts val="900"/>
              </a:spcBef>
              <a:buClr>
                <a:srgbClr val="00B050"/>
              </a:buClr>
              <a:buSzPct val="100000"/>
              <a:buFont typeface="Wingdings" panose="05000000000000000000" pitchFamily="2" charset="2"/>
              <a:buChar char="ü"/>
            </a:pPr>
            <a:r>
              <a:rPr lang="en-US" sz="2400" dirty="0" smtClean="0">
                <a:solidFill>
                  <a:schemeClr val="tx1">
                    <a:lumMod val="50000"/>
                  </a:schemeClr>
                </a:solidFill>
                <a:latin typeface="Avenir Book"/>
                <a:ea typeface="Arial"/>
                <a:cs typeface="Arial"/>
                <a:sym typeface="Arial"/>
              </a:rPr>
              <a:t>Regression</a:t>
            </a:r>
          </a:p>
          <a:p>
            <a:pPr marL="914400" lvl="1" indent="-457200" defTabSz="914172">
              <a:spcBef>
                <a:spcPts val="900"/>
              </a:spcBef>
              <a:buClr>
                <a:srgbClr val="00B050"/>
              </a:buClr>
              <a:buSzPct val="100000"/>
              <a:buFont typeface="Wingdings" panose="05000000000000000000" pitchFamily="2" charset="2"/>
              <a:buChar char="ü"/>
            </a:pPr>
            <a:r>
              <a:rPr lang="en-US" sz="2400" dirty="0" smtClean="0">
                <a:solidFill>
                  <a:schemeClr val="tx1">
                    <a:lumMod val="50000"/>
                  </a:schemeClr>
                </a:solidFill>
                <a:latin typeface="Avenir Book"/>
                <a:ea typeface="Arial"/>
                <a:cs typeface="Arial"/>
                <a:sym typeface="Arial"/>
              </a:rPr>
              <a:t>UI</a:t>
            </a:r>
          </a:p>
          <a:p>
            <a:pPr marL="914400" lvl="1" indent="-457200" defTabSz="914172">
              <a:spcBef>
                <a:spcPts val="900"/>
              </a:spcBef>
              <a:buClr>
                <a:srgbClr val="00B050"/>
              </a:buClr>
              <a:buSzPct val="100000"/>
              <a:buFont typeface="Wingdings" panose="05000000000000000000" pitchFamily="2" charset="2"/>
              <a:buChar char="ü"/>
            </a:pPr>
            <a:r>
              <a:rPr lang="en-US" sz="2400" dirty="0" smtClean="0">
                <a:solidFill>
                  <a:schemeClr val="tx1">
                    <a:lumMod val="50000"/>
                  </a:schemeClr>
                </a:solidFill>
                <a:latin typeface="Avenir Book"/>
                <a:ea typeface="Arial"/>
                <a:cs typeface="Arial"/>
                <a:sym typeface="Arial"/>
              </a:rPr>
              <a:t>Performance</a:t>
            </a:r>
            <a:r>
              <a:rPr lang="en-US" sz="2400" dirty="0" smtClean="0">
                <a:solidFill>
                  <a:schemeClr val="tx1">
                    <a:lumMod val="50000"/>
                  </a:schemeClr>
                </a:solidFill>
                <a:latin typeface="Avenir Book"/>
                <a:ea typeface="Arial"/>
                <a:cs typeface="Arial"/>
                <a:sym typeface="Arial"/>
              </a:rPr>
              <a:t> </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Deployment automation</a:t>
            </a:r>
          </a:p>
          <a:p>
            <a:pPr marL="914400" lvl="1" indent="-457200" defTabSz="914172">
              <a:spcBef>
                <a:spcPts val="900"/>
              </a:spcBef>
              <a:buClr>
                <a:srgbClr val="00B050"/>
              </a:buClr>
              <a:buSzPct val="100000"/>
              <a:buFont typeface="Wingdings" panose="05000000000000000000" pitchFamily="2" charset="2"/>
              <a:buChar char="ü"/>
            </a:pPr>
            <a:r>
              <a:rPr lang="en-US" sz="2400" dirty="0">
                <a:solidFill>
                  <a:schemeClr val="tx1">
                    <a:lumMod val="50000"/>
                  </a:schemeClr>
                </a:solidFill>
                <a:latin typeface="Avenir Book"/>
                <a:ea typeface="Arial"/>
                <a:cs typeface="Arial"/>
                <a:sym typeface="Arial"/>
              </a:rPr>
              <a:t>To facilitate up-to-date Ambassador </a:t>
            </a:r>
            <a:r>
              <a:rPr lang="en-US" sz="2400" dirty="0" err="1">
                <a:solidFill>
                  <a:schemeClr val="tx1">
                    <a:lumMod val="50000"/>
                  </a:schemeClr>
                </a:solidFill>
                <a:latin typeface="Avenir Book"/>
                <a:ea typeface="Arial"/>
                <a:cs typeface="Arial"/>
                <a:sym typeface="Arial"/>
              </a:rPr>
              <a:t>env</a:t>
            </a:r>
            <a:r>
              <a:rPr lang="en-US" sz="2400" dirty="0">
                <a:solidFill>
                  <a:schemeClr val="tx1">
                    <a:lumMod val="50000"/>
                  </a:schemeClr>
                </a:solidFill>
                <a:latin typeface="Avenir Book"/>
                <a:ea typeface="Arial"/>
                <a:cs typeface="Arial"/>
                <a:sym typeface="Arial"/>
              </a:rPr>
              <a:t>.</a:t>
            </a:r>
          </a:p>
          <a:p>
            <a:pPr marL="914400" lvl="1" indent="-457200" defTabSz="914172">
              <a:spcBef>
                <a:spcPts val="900"/>
              </a:spcBef>
              <a:buClr>
                <a:srgbClr val="00B050"/>
              </a:buClr>
              <a:buSzPct val="100000"/>
              <a:buFont typeface="Wingdings" panose="05000000000000000000" pitchFamily="2" charset="2"/>
              <a:buChar char="ü"/>
            </a:pPr>
            <a:r>
              <a:rPr lang="en-US" sz="2400" dirty="0">
                <a:solidFill>
                  <a:schemeClr val="tx1">
                    <a:lumMod val="50000"/>
                  </a:schemeClr>
                </a:solidFill>
                <a:latin typeface="Avenir Book"/>
                <a:ea typeface="Arial"/>
                <a:cs typeface="Arial"/>
                <a:sym typeface="Arial"/>
              </a:rPr>
              <a:t>To facilitate micro releases (6 to 8 weeks)</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Automated code analysis and coding guidelines enforcement</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Continuous training and coaching</a:t>
            </a:r>
            <a:endParaRPr lang="en-US" sz="2400" dirty="0">
              <a:solidFill>
                <a:schemeClr val="tx1">
                  <a:lumMod val="50000"/>
                </a:schemeClr>
              </a:solidFill>
              <a:latin typeface="Avenir Book"/>
              <a:ea typeface="Arial"/>
              <a:cs typeface="Arial"/>
              <a:sym typeface="Arial"/>
            </a:endParaRPr>
          </a:p>
        </p:txBody>
      </p:sp>
      <p:sp>
        <p:nvSpPr>
          <p:cNvPr id="9" name="Title 1"/>
          <p:cNvSpPr txBox="1">
            <a:spLocks/>
          </p:cNvSpPr>
          <p:nvPr/>
        </p:nvSpPr>
        <p:spPr>
          <a:xfrm>
            <a:off x="498875" y="15659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Contemporary Engineering Practices</a:t>
            </a:r>
            <a:endParaRPr lang="en-US" sz="3199" dirty="0">
              <a:solidFill>
                <a:srgbClr val="92D050"/>
              </a:solidFill>
            </a:endParaRPr>
          </a:p>
        </p:txBody>
      </p:sp>
    </p:spTree>
    <p:extLst>
      <p:ext uri="{BB962C8B-B14F-4D97-AF65-F5344CB8AC3E}">
        <p14:creationId xmlns:p14="http://schemas.microsoft.com/office/powerpoint/2010/main" val="1746982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98875" y="-119868"/>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DevOps – Technical aspects</a:t>
            </a:r>
            <a:endParaRPr lang="en-US" sz="3199" dirty="0">
              <a:solidFill>
                <a:srgbClr val="92D05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360" y="521183"/>
            <a:ext cx="10712745" cy="6295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ular Callout 3"/>
          <p:cNvSpPr/>
          <p:nvPr/>
        </p:nvSpPr>
        <p:spPr>
          <a:xfrm>
            <a:off x="9037122" y="42530"/>
            <a:ext cx="2935139" cy="1073888"/>
          </a:xfrm>
          <a:prstGeom prst="wedgeRoundRectCallout">
            <a:avLst>
              <a:gd name="adj1" fmla="val -34714"/>
              <a:gd name="adj2" fmla="val 138609"/>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Purposeful omission of </a:t>
            </a:r>
            <a:r>
              <a:rPr lang="en-US" dirty="0" smtClean="0">
                <a:solidFill>
                  <a:srgbClr val="00B050"/>
                </a:solidFill>
              </a:rPr>
              <a:t>Security, Infrastructure, and Project Mgmt.  </a:t>
            </a:r>
            <a:r>
              <a:rPr lang="en-US" dirty="0">
                <a:solidFill>
                  <a:srgbClr val="00B050"/>
                </a:solidFill>
              </a:rPr>
              <a:t>to keep picture simple</a:t>
            </a:r>
            <a:endParaRPr lang="en-US" dirty="0">
              <a:solidFill>
                <a:srgbClr val="00B050"/>
              </a:solidFill>
            </a:endParaRPr>
          </a:p>
        </p:txBody>
      </p:sp>
    </p:spTree>
    <p:extLst>
      <p:ext uri="{BB962C8B-B14F-4D97-AF65-F5344CB8AC3E}">
        <p14:creationId xmlns:p14="http://schemas.microsoft.com/office/powerpoint/2010/main" val="2105107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875" y="933416"/>
            <a:ext cx="10787434" cy="946413"/>
          </a:xfrm>
          <a:prstGeom prst="rect">
            <a:avLst/>
          </a:prstGeom>
        </p:spPr>
        <p:txBody>
          <a:bodyPr wrap="square">
            <a:spAutoFit/>
          </a:bodyPr>
          <a:lstStyle/>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Dev and QA’s close collaboration</a:t>
            </a:r>
          </a:p>
          <a:p>
            <a:pPr marL="457200" indent="-457200" defTabSz="914172">
              <a:spcBef>
                <a:spcPts val="900"/>
              </a:spcBef>
              <a:buClr>
                <a:srgbClr val="00B050"/>
              </a:buClr>
              <a:buSzPct val="100000"/>
              <a:buFont typeface="Wingdings" panose="05000000000000000000" pitchFamily="2" charset="2"/>
              <a:buChar char="q"/>
            </a:pPr>
            <a:r>
              <a:rPr lang="en-US" sz="2400" dirty="0" smtClean="0">
                <a:solidFill>
                  <a:schemeClr val="tx1">
                    <a:lumMod val="50000"/>
                  </a:schemeClr>
                </a:solidFill>
                <a:latin typeface="Avenir Book"/>
                <a:ea typeface="Arial"/>
                <a:cs typeface="Arial"/>
                <a:sym typeface="Arial"/>
              </a:rPr>
              <a:t>Planning for maintenance phase</a:t>
            </a:r>
            <a:endParaRPr lang="en-US" sz="2400" dirty="0">
              <a:solidFill>
                <a:schemeClr val="tx1">
                  <a:lumMod val="50000"/>
                </a:schemeClr>
              </a:solidFill>
              <a:latin typeface="Avenir Book"/>
              <a:ea typeface="Arial"/>
              <a:cs typeface="Arial"/>
              <a:sym typeface="Arial"/>
            </a:endParaRPr>
          </a:p>
        </p:txBody>
      </p:sp>
      <p:sp>
        <p:nvSpPr>
          <p:cNvPr id="9" name="Title 1"/>
          <p:cNvSpPr txBox="1">
            <a:spLocks/>
          </p:cNvSpPr>
          <p:nvPr/>
        </p:nvSpPr>
        <p:spPr>
          <a:xfrm>
            <a:off x="498875" y="15659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DevOps – Organizational aspects</a:t>
            </a:r>
            <a:endParaRPr lang="en-US" sz="3199" dirty="0">
              <a:solidFill>
                <a:srgbClr val="92D050"/>
              </a:solidFill>
            </a:endParaRPr>
          </a:p>
        </p:txBody>
      </p:sp>
    </p:spTree>
    <p:extLst>
      <p:ext uri="{BB962C8B-B14F-4D97-AF65-F5344CB8AC3E}">
        <p14:creationId xmlns:p14="http://schemas.microsoft.com/office/powerpoint/2010/main" val="656139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defRPr/>
            </a:pPr>
            <a:endParaRPr lang="en-US" dirty="0">
              <a:solidFill>
                <a:prstClr val="white"/>
              </a:solidFill>
              <a:latin typeface="Arial"/>
            </a:endParaRPr>
          </a:p>
        </p:txBody>
      </p:sp>
      <p:sp>
        <p:nvSpPr>
          <p:cNvPr id="2" name="Title 1"/>
          <p:cNvSpPr>
            <a:spLocks noGrp="1"/>
          </p:cNvSpPr>
          <p:nvPr>
            <p:ph type="ctrTitle"/>
          </p:nvPr>
        </p:nvSpPr>
        <p:spPr>
          <a:xfrm>
            <a:off x="664066" y="3429000"/>
            <a:ext cx="11527934" cy="724147"/>
          </a:xfrm>
        </p:spPr>
        <p:txBody>
          <a:bodyPr>
            <a:normAutofit fontScale="90000"/>
          </a:bodyPr>
          <a:lstStyle/>
          <a:p>
            <a:pPr>
              <a:spcBef>
                <a:spcPts val="600"/>
              </a:spcBef>
            </a:pPr>
            <a:r>
              <a:rPr lang="en-US" dirty="0" smtClean="0">
                <a:solidFill>
                  <a:srgbClr val="92D050"/>
                </a:solidFill>
                <a:latin typeface="Arial" panose="020B0604020202020204" pitchFamily="34" charset="0"/>
                <a:cs typeface="Arial" panose="020B0604020202020204" pitchFamily="34" charset="0"/>
              </a:rPr>
              <a:t>Session Retrospective</a:t>
            </a:r>
            <a:r>
              <a:rPr lang="en-US" dirty="0">
                <a:solidFill>
                  <a:srgbClr val="92D050"/>
                </a:solidFill>
                <a:latin typeface="Arial" panose="020B0604020202020204" pitchFamily="34" charset="0"/>
                <a:cs typeface="Arial" panose="020B0604020202020204" pitchFamily="34" charset="0"/>
              </a:rPr>
              <a:t/>
            </a:r>
            <a:br>
              <a:rPr lang="en-US" dirty="0">
                <a:solidFill>
                  <a:srgbClr val="92D050"/>
                </a:solidFill>
                <a:latin typeface="Arial" panose="020B0604020202020204" pitchFamily="34" charset="0"/>
                <a:cs typeface="Arial" panose="020B0604020202020204" pitchFamily="34" charset="0"/>
              </a:rPr>
            </a:br>
            <a:r>
              <a:rPr lang="en-US" dirty="0" smtClean="0">
                <a:solidFill>
                  <a:srgbClr val="92D050"/>
                </a:solidFill>
                <a:latin typeface="Arial" panose="020B0604020202020204" pitchFamily="34" charset="0"/>
                <a:cs typeface="Arial" panose="020B0604020202020204" pitchFamily="34" charset="0"/>
              </a:rPr>
              <a:t/>
            </a:r>
            <a:br>
              <a:rPr lang="en-US" dirty="0" smtClean="0">
                <a:solidFill>
                  <a:srgbClr val="92D050"/>
                </a:solidFill>
                <a:latin typeface="Arial" panose="020B0604020202020204" pitchFamily="34" charset="0"/>
                <a:cs typeface="Arial" panose="020B0604020202020204" pitchFamily="34" charset="0"/>
              </a:rPr>
            </a:br>
            <a:endParaRPr lang="en-US"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933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560" y="337542"/>
            <a:ext cx="8207394" cy="439878"/>
          </a:xfrm>
          <a:prstGeom prst="rect">
            <a:avLst/>
          </a:prstGeom>
          <a:noFill/>
          <a:ln>
            <a:noFill/>
          </a:ln>
        </p:spPr>
        <p:txBody>
          <a:bodyPr vert="horz" lIns="45701" tIns="45701" rIns="45701" bIns="45701" rtlCol="0" anchor="ctr" anchorCtr="0">
            <a:normAutofit fontScale="92500" lnSpcReduction="10000"/>
          </a:bodyPr>
          <a:lstStyle>
            <a:defPPr>
              <a:defRPr lang="en-US"/>
            </a:defPPr>
            <a:lvl1pPr>
              <a:lnSpc>
                <a:spcPct val="80000"/>
              </a:lnSpc>
              <a:spcBef>
                <a:spcPts val="0"/>
              </a:spcBef>
              <a:buClr>
                <a:srgbClr val="0070C0"/>
              </a:buClr>
              <a:buFont typeface="Quattrocento Sans"/>
              <a:buNone/>
              <a:defRPr sz="6398" b="1">
                <a:solidFill>
                  <a:srgbClr val="92D050"/>
                </a:solidFill>
                <a:latin typeface="Avenir Book" charset="0"/>
                <a:ea typeface="Avenir Book" charset="0"/>
                <a:cs typeface="Avenir Book" charset="0"/>
              </a:defRPr>
            </a:lvl1pPr>
          </a:lstStyle>
          <a:p>
            <a:pPr defTabSz="914217"/>
            <a:r>
              <a:rPr lang="en-US" sz="3198" dirty="0" smtClean="0"/>
              <a:t>Session Retrospective</a:t>
            </a:r>
            <a:endParaRPr lang="en-US" sz="3198" dirty="0"/>
          </a:p>
        </p:txBody>
      </p:sp>
      <p:pic>
        <p:nvPicPr>
          <p:cNvPr id="10" name="Picture 2" descr="A Simple Way to Run a Sprint Retro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7252" t="18003" r="45421" b="14075"/>
          <a:stretch/>
        </p:blipFill>
        <p:spPr bwMode="auto">
          <a:xfrm>
            <a:off x="1918278" y="971467"/>
            <a:ext cx="7002076" cy="525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123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411605" y="1691141"/>
            <a:ext cx="5299963" cy="4350205"/>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43" indent="-228543" defTabSz="914172"/>
            <a:endParaRPr lang="en-US" dirty="0">
              <a:solidFill>
                <a:prstClr val="black"/>
              </a:solidFill>
              <a:latin typeface="Calibri" panose="020F0502020204030204"/>
            </a:endParaRPr>
          </a:p>
        </p:txBody>
      </p:sp>
      <p:sp>
        <p:nvSpPr>
          <p:cNvPr id="2" name="Rectangle 1"/>
          <p:cNvSpPr/>
          <p:nvPr/>
        </p:nvSpPr>
        <p:spPr>
          <a:xfrm>
            <a:off x="8640261" y="4114800"/>
            <a:ext cx="3344779" cy="141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Title 1"/>
          <p:cNvSpPr txBox="1">
            <a:spLocks/>
          </p:cNvSpPr>
          <p:nvPr/>
        </p:nvSpPr>
        <p:spPr>
          <a:xfrm>
            <a:off x="6505" y="133145"/>
            <a:ext cx="12183908"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a:defRPr/>
            </a:pPr>
            <a:r>
              <a:rPr lang="en-US" sz="3199" dirty="0">
                <a:solidFill>
                  <a:srgbClr val="92D050"/>
                </a:solidFill>
              </a:rPr>
              <a:t>    </a:t>
            </a:r>
          </a:p>
          <a:p>
            <a:pPr>
              <a:defRPr/>
            </a:pPr>
            <a:r>
              <a:rPr lang="en-US" sz="3199" dirty="0">
                <a:solidFill>
                  <a:srgbClr val="92D050"/>
                </a:solidFill>
              </a:rPr>
              <a:t>    </a:t>
            </a:r>
            <a:r>
              <a:rPr lang="en-US" sz="3199" dirty="0" smtClean="0">
                <a:solidFill>
                  <a:srgbClr val="92D050"/>
                </a:solidFill>
              </a:rPr>
              <a:t>How might we respond to change </a:t>
            </a:r>
            <a:r>
              <a:rPr lang="en-US" sz="3199" dirty="0">
                <a:solidFill>
                  <a:srgbClr val="92D050"/>
                </a:solidFill>
              </a:rPr>
              <a:t>and </a:t>
            </a:r>
            <a:r>
              <a:rPr lang="en-US" sz="3199" dirty="0" smtClean="0">
                <a:solidFill>
                  <a:srgbClr val="92D050"/>
                </a:solidFill>
              </a:rPr>
              <a:t>uncertainty? </a:t>
            </a:r>
            <a:endParaRPr lang="en-US" sz="3199" dirty="0">
              <a:solidFill>
                <a:srgbClr val="92D050"/>
              </a:solidFill>
            </a:endParaRPr>
          </a:p>
          <a:p>
            <a:pPr defTabSz="914217">
              <a:defRPr/>
            </a:pPr>
            <a:endParaRPr lang="en-US" sz="3199" dirty="0">
              <a:solidFill>
                <a:srgbClr val="92D050"/>
              </a:solidFill>
            </a:endParaRPr>
          </a:p>
        </p:txBody>
      </p:sp>
      <p:pic>
        <p:nvPicPr>
          <p:cNvPr id="8" name="Picture 4" descr="https://ithinkidesign.files.wordpress.com/2012/01/traditionalsolu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t="18504" b="24710"/>
          <a:stretch/>
        </p:blipFill>
        <p:spPr bwMode="auto">
          <a:xfrm>
            <a:off x="662805" y="1767341"/>
            <a:ext cx="10871308" cy="356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87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13422" y="153126"/>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What is Agile?</a:t>
            </a:r>
            <a:endParaRPr lang="en-US" sz="3199" dirty="0">
              <a:solidFill>
                <a:srgbClr val="92D05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673" y="956691"/>
            <a:ext cx="8850439" cy="527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8617907" y="6502977"/>
            <a:ext cx="3228429"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rPr>
              <a:t>Ref: Adopted from Ahmed </a:t>
            </a:r>
            <a:r>
              <a:rPr lang="en-US" dirty="0" err="1" smtClean="0">
                <a:solidFill>
                  <a:schemeClr val="tx1"/>
                </a:solidFill>
              </a:rPr>
              <a:t>Sidky</a:t>
            </a:r>
            <a:endParaRPr lang="en-US" dirty="0">
              <a:solidFill>
                <a:schemeClr val="tx1"/>
              </a:solidFill>
            </a:endParaRPr>
          </a:p>
        </p:txBody>
      </p:sp>
    </p:spTree>
    <p:extLst>
      <p:ext uri="{BB962C8B-B14F-4D97-AF65-F5344CB8AC3E}">
        <p14:creationId xmlns:p14="http://schemas.microsoft.com/office/powerpoint/2010/main" val="105220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5409" y="986365"/>
            <a:ext cx="10814042" cy="5724516"/>
          </a:xfrm>
          <a:prstGeom prst="rect">
            <a:avLst/>
          </a:prstGeom>
        </p:spPr>
        <p:txBody>
          <a:bodyPr wrap="square">
            <a:spAutoFit/>
          </a:bodyPr>
          <a:lstStyle/>
          <a:p>
            <a:pPr defTabSz="914172"/>
            <a:r>
              <a:rPr lang="en-US" sz="2300" dirty="0">
                <a:solidFill>
                  <a:schemeClr val="bg2">
                    <a:lumMod val="25000"/>
                  </a:schemeClr>
                </a:solidFill>
                <a:latin typeface="Avenir Book"/>
              </a:rPr>
              <a:t>A mindset is an established set of attitudes. It is our consciousness, our way of being, how we behave and what we value. It is our organizational culture. </a:t>
            </a:r>
          </a:p>
          <a:p>
            <a:pPr defTabSz="914172"/>
            <a:endParaRPr lang="en-US" sz="2300" dirty="0">
              <a:solidFill>
                <a:schemeClr val="bg2">
                  <a:lumMod val="25000"/>
                </a:schemeClr>
              </a:solidFill>
              <a:latin typeface="Avenir Book"/>
            </a:endParaRPr>
          </a:p>
          <a:p>
            <a:pPr defTabSz="914172"/>
            <a:r>
              <a:rPr lang="en-US" sz="2300" b="1" dirty="0">
                <a:solidFill>
                  <a:srgbClr val="92D050"/>
                </a:solidFill>
                <a:latin typeface="Avenir Book" charset="0"/>
                <a:ea typeface="Avenir Book" charset="0"/>
                <a:cs typeface="Avenir Book" charset="0"/>
                <a:sym typeface="Quattrocento Sans"/>
              </a:rPr>
              <a:t>The Agile </a:t>
            </a:r>
            <a:r>
              <a:rPr lang="en-US" sz="2300" b="1" dirty="0" smtClean="0">
                <a:solidFill>
                  <a:srgbClr val="92D050"/>
                </a:solidFill>
                <a:latin typeface="Avenir Book" charset="0"/>
                <a:ea typeface="Avenir Book" charset="0"/>
                <a:cs typeface="Avenir Book" charset="0"/>
                <a:sym typeface="Quattrocento Sans"/>
              </a:rPr>
              <a:t>Mindset e</a:t>
            </a:r>
            <a:r>
              <a:rPr lang="en-US" sz="2300" b="1" dirty="0" smtClean="0">
                <a:solidFill>
                  <a:srgbClr val="92D050"/>
                </a:solidFill>
                <a:latin typeface="Avenir Book" charset="0"/>
                <a:ea typeface="Avenir Book" charset="0"/>
                <a:cs typeface="Avenir Book" charset="0"/>
              </a:rPr>
              <a:t>mphasizes</a:t>
            </a:r>
            <a:r>
              <a:rPr lang="en-US" sz="2300" b="1" dirty="0">
                <a:solidFill>
                  <a:srgbClr val="92D050"/>
                </a:solidFill>
                <a:latin typeface="Avenir Book" charset="0"/>
                <a:ea typeface="Avenir Book" charset="0"/>
                <a:cs typeface="Avenir Book" charset="0"/>
              </a:rPr>
              <a:t>:</a:t>
            </a: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Expect and </a:t>
            </a:r>
            <a:r>
              <a:rPr lang="en-US" sz="2300" b="1" dirty="0">
                <a:solidFill>
                  <a:srgbClr val="92D050"/>
                </a:solidFill>
                <a:latin typeface="Avenir Book"/>
              </a:rPr>
              <a:t>embrace change</a:t>
            </a: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Focus on rapid value delivery – identify the most important thing and get it done</a:t>
            </a: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When in doubt, defer decisions to the last responsible moment</a:t>
            </a: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Get started as quickly as possible and learn as we go –</a:t>
            </a:r>
            <a:r>
              <a:rPr lang="en-US" sz="2300" dirty="0">
                <a:solidFill>
                  <a:schemeClr val="tx2">
                    <a:lumMod val="65000"/>
                    <a:lumOff val="35000"/>
                  </a:schemeClr>
                </a:solidFill>
                <a:latin typeface="Avenir Book"/>
              </a:rPr>
              <a:t> </a:t>
            </a:r>
            <a:r>
              <a:rPr lang="en-US" sz="2300" b="1" dirty="0">
                <a:solidFill>
                  <a:srgbClr val="92D050"/>
                </a:solidFill>
                <a:latin typeface="Avenir Book"/>
              </a:rPr>
              <a:t>inspect and adapt</a:t>
            </a:r>
            <a:endParaRPr lang="en-US" sz="2300" dirty="0">
              <a:solidFill>
                <a:srgbClr val="92D050"/>
              </a:solidFill>
              <a:latin typeface="Avenir Book"/>
            </a:endParaRP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Only do what is needed and no more – the simplest thing</a:t>
            </a: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Organize work so we get </a:t>
            </a:r>
            <a:r>
              <a:rPr lang="en-US" sz="2300" b="1" dirty="0">
                <a:solidFill>
                  <a:srgbClr val="92D050"/>
                </a:solidFill>
                <a:latin typeface="Avenir Book"/>
              </a:rPr>
              <a:t>working product </a:t>
            </a:r>
            <a:r>
              <a:rPr lang="en-US" sz="2300" dirty="0">
                <a:solidFill>
                  <a:schemeClr val="tx1">
                    <a:lumMod val="50000"/>
                  </a:schemeClr>
                </a:solidFill>
                <a:latin typeface="Avenir Book"/>
              </a:rPr>
              <a:t>into the hands of our customer as quickly as possible – focus on incremental, iterative development </a:t>
            </a:r>
          </a:p>
          <a:p>
            <a:pPr marL="800009" lvl="1" indent="-342900" defTabSz="914172">
              <a:spcBef>
                <a:spcPts val="600"/>
              </a:spcBef>
              <a:buFont typeface="Wingdings" panose="05000000000000000000" pitchFamily="2" charset="2"/>
              <a:buChar char="q"/>
            </a:pPr>
            <a:r>
              <a:rPr lang="en-US" sz="2300" dirty="0">
                <a:solidFill>
                  <a:schemeClr val="tx1">
                    <a:lumMod val="50000"/>
                  </a:schemeClr>
                </a:solidFill>
                <a:latin typeface="Avenir Book"/>
              </a:rPr>
              <a:t>Organize the work to leverage the power of</a:t>
            </a:r>
            <a:r>
              <a:rPr lang="en-US" sz="2300" dirty="0">
                <a:solidFill>
                  <a:schemeClr val="tx2">
                    <a:lumMod val="65000"/>
                    <a:lumOff val="35000"/>
                  </a:schemeClr>
                </a:solidFill>
                <a:latin typeface="Avenir Book"/>
              </a:rPr>
              <a:t> </a:t>
            </a:r>
            <a:r>
              <a:rPr lang="en-US" sz="2300" b="1" dirty="0">
                <a:solidFill>
                  <a:srgbClr val="92D050"/>
                </a:solidFill>
                <a:latin typeface="Avenir Book"/>
              </a:rPr>
              <a:t>collaborating teams </a:t>
            </a:r>
          </a:p>
          <a:p>
            <a:pPr marL="800009" lvl="1" indent="-342900" defTabSz="914172">
              <a:buFont typeface="Wingdings" panose="05000000000000000000" pitchFamily="2" charset="2"/>
              <a:buChar char="§"/>
            </a:pPr>
            <a:endParaRPr lang="en-US" sz="2300" dirty="0">
              <a:solidFill>
                <a:schemeClr val="tx2">
                  <a:lumMod val="65000"/>
                  <a:lumOff val="35000"/>
                </a:schemeClr>
              </a:solidFill>
              <a:latin typeface="Avenir Book"/>
            </a:endParaRPr>
          </a:p>
        </p:txBody>
      </p:sp>
      <p:sp>
        <p:nvSpPr>
          <p:cNvPr id="6" name="Title 1"/>
          <p:cNvSpPr txBox="1">
            <a:spLocks/>
          </p:cNvSpPr>
          <p:nvPr/>
        </p:nvSpPr>
        <p:spPr>
          <a:xfrm>
            <a:off x="744583" y="133145"/>
            <a:ext cx="10604868"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a:defRPr/>
            </a:pPr>
            <a:r>
              <a:rPr lang="en-US" sz="3199" dirty="0">
                <a:solidFill>
                  <a:srgbClr val="92D050"/>
                </a:solidFill>
              </a:rPr>
              <a:t>    </a:t>
            </a:r>
          </a:p>
          <a:p>
            <a:pPr>
              <a:defRPr/>
            </a:pPr>
            <a:r>
              <a:rPr lang="en-US" sz="3199" dirty="0" smtClean="0">
                <a:solidFill>
                  <a:srgbClr val="92D050"/>
                </a:solidFill>
              </a:rPr>
              <a:t>Agile Mindset </a:t>
            </a:r>
            <a:endParaRPr lang="en-US" sz="3199" dirty="0">
              <a:solidFill>
                <a:srgbClr val="92D050"/>
              </a:solidFill>
            </a:endParaRPr>
          </a:p>
          <a:p>
            <a:pPr defTabSz="914217">
              <a:defRPr/>
            </a:pPr>
            <a:endParaRPr lang="en-US" sz="3199" dirty="0">
              <a:solidFill>
                <a:srgbClr val="92D050"/>
              </a:solidFill>
            </a:endParaRPr>
          </a:p>
        </p:txBody>
      </p:sp>
    </p:spTree>
    <p:extLst>
      <p:ext uri="{BB962C8B-B14F-4D97-AF65-F5344CB8AC3E}">
        <p14:creationId xmlns:p14="http://schemas.microsoft.com/office/powerpoint/2010/main" val="1657290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497417" y="194689"/>
            <a:ext cx="11199284" cy="902208"/>
          </a:xfrm>
        </p:spPr>
        <p:txBody>
          <a:bodyPr vert="horz" lIns="0" tIns="0" rIns="0" bIns="0" rtlCol="0" anchor="ctr">
            <a:noAutofit/>
          </a:bodyPr>
          <a:lstStyle>
            <a:lvl1pPr algn="l" defTabSz="914217" rtl="0" eaLnBrk="1" latinLnBrk="0" hangingPunct="1">
              <a:lnSpc>
                <a:spcPct val="90000"/>
              </a:lnSpc>
              <a:spcBef>
                <a:spcPct val="0"/>
              </a:spcBef>
              <a:buNone/>
              <a:defRPr lang="en-US" sz="3000" kern="1200">
                <a:solidFill>
                  <a:schemeClr val="tx1"/>
                </a:solidFill>
                <a:latin typeface="Avenir Book" charset="0"/>
                <a:ea typeface="Avenir Book" charset="0"/>
                <a:cs typeface="Avenir Book" charset="0"/>
              </a:defRPr>
            </a:lvl1pPr>
          </a:lstStyle>
          <a:p>
            <a:pPr defTabSz="1219170">
              <a:lnSpc>
                <a:spcPct val="80000"/>
              </a:lnSpc>
            </a:pPr>
            <a:r>
              <a:rPr lang="en-US" sz="2800" b="1" dirty="0" smtClean="0">
                <a:solidFill>
                  <a:srgbClr val="8ED200"/>
                </a:solidFill>
                <a:latin typeface="Arial" pitchFamily="34" charset="0"/>
                <a:ea typeface="+mj-ea"/>
                <a:cs typeface="Arial" pitchFamily="34" charset="0"/>
              </a:rPr>
              <a:t>Four Values</a:t>
            </a:r>
            <a:endParaRPr lang="en-US" sz="2800" b="1" dirty="0">
              <a:solidFill>
                <a:srgbClr val="8ED200"/>
              </a:solidFill>
              <a:latin typeface="Arial" pitchFamily="34" charset="0"/>
              <a:ea typeface="+mj-ea"/>
              <a:cs typeface="Arial" pitchFamily="34" charset="0"/>
            </a:endParaRPr>
          </a:p>
        </p:txBody>
      </p:sp>
      <p:pic>
        <p:nvPicPr>
          <p:cNvPr id="3" name="Content Placeholder 3"/>
          <p:cNvPicPr/>
          <p:nvPr/>
        </p:nvPicPr>
        <p:blipFill rotWithShape="1">
          <a:blip r:embed="rId3"/>
          <a:srcRect t="17956" b="14100"/>
          <a:stretch/>
        </p:blipFill>
        <p:spPr>
          <a:xfrm>
            <a:off x="693300" y="1529860"/>
            <a:ext cx="10807517" cy="3834063"/>
          </a:xfrm>
          <a:prstGeom prst="rect">
            <a:avLst/>
          </a:prstGeom>
        </p:spPr>
      </p:pic>
      <p:sp>
        <p:nvSpPr>
          <p:cNvPr id="4" name="TextBox 3"/>
          <p:cNvSpPr txBox="1"/>
          <p:nvPr/>
        </p:nvSpPr>
        <p:spPr>
          <a:xfrm>
            <a:off x="1351103" y="5796886"/>
            <a:ext cx="9815508" cy="369332"/>
          </a:xfrm>
          <a:prstGeom prst="rect">
            <a:avLst/>
          </a:prstGeom>
          <a:noFill/>
        </p:spPr>
        <p:txBody>
          <a:bodyPr wrap="none" rtlCol="0">
            <a:spAutoFit/>
          </a:bodyPr>
          <a:lstStyle/>
          <a:p>
            <a:r>
              <a:rPr lang="en-US" dirty="0">
                <a:solidFill>
                  <a:schemeClr val="tx1">
                    <a:lumMod val="50000"/>
                  </a:schemeClr>
                </a:solidFill>
                <a:latin typeface="Avenir Book"/>
                <a:ea typeface="Verdana" panose="020B0604030504040204" pitchFamily="34" charset="0"/>
                <a:cs typeface="Calibri" panose="020F0502020204030204" pitchFamily="34" charset="0"/>
              </a:rPr>
              <a:t>While we recognize the value of the items on the </a:t>
            </a:r>
            <a:r>
              <a:rPr lang="en-US" dirty="0" smtClean="0">
                <a:solidFill>
                  <a:schemeClr val="tx1">
                    <a:lumMod val="50000"/>
                  </a:schemeClr>
                </a:solidFill>
                <a:latin typeface="Avenir Book"/>
                <a:ea typeface="Verdana" panose="020B0604030504040204" pitchFamily="34" charset="0"/>
                <a:cs typeface="Calibri" panose="020F0502020204030204" pitchFamily="34" charset="0"/>
              </a:rPr>
              <a:t>right, </a:t>
            </a:r>
            <a:r>
              <a:rPr lang="en-US" b="1" dirty="0">
                <a:solidFill>
                  <a:schemeClr val="tx1">
                    <a:lumMod val="50000"/>
                  </a:schemeClr>
                </a:solidFill>
                <a:latin typeface="Avenir Book"/>
                <a:ea typeface="Verdana" panose="020B0604030504040204" pitchFamily="34" charset="0"/>
                <a:cs typeface="Calibri" panose="020F0502020204030204" pitchFamily="34" charset="0"/>
              </a:rPr>
              <a:t>we value the items on the </a:t>
            </a:r>
            <a:r>
              <a:rPr lang="en-US" b="1" dirty="0" smtClean="0">
                <a:solidFill>
                  <a:schemeClr val="tx1">
                    <a:lumMod val="50000"/>
                  </a:schemeClr>
                </a:solidFill>
                <a:latin typeface="Avenir Book"/>
                <a:ea typeface="Verdana" panose="020B0604030504040204" pitchFamily="34" charset="0"/>
                <a:cs typeface="Calibri" panose="020F0502020204030204" pitchFamily="34" charset="0"/>
              </a:rPr>
              <a:t>left more</a:t>
            </a:r>
            <a:r>
              <a:rPr lang="en-US" dirty="0">
                <a:solidFill>
                  <a:schemeClr val="tx1">
                    <a:lumMod val="50000"/>
                  </a:schemeClr>
                </a:solidFill>
                <a:latin typeface="Avenir Book"/>
                <a:ea typeface="Verdana" panose="020B0604030504040204" pitchFamily="34" charset="0"/>
                <a:cs typeface="Calibri" panose="020F0502020204030204" pitchFamily="34" charset="0"/>
              </a:rPr>
              <a:t>.  </a:t>
            </a:r>
          </a:p>
        </p:txBody>
      </p:sp>
      <p:sp>
        <p:nvSpPr>
          <p:cNvPr id="2" name="Pentagon 1"/>
          <p:cNvSpPr/>
          <p:nvPr/>
        </p:nvSpPr>
        <p:spPr>
          <a:xfrm>
            <a:off x="5394960" y="1905000"/>
            <a:ext cx="1005840" cy="335280"/>
          </a:xfrm>
          <a:prstGeom prst="homePlate">
            <a:avLst/>
          </a:prstGeom>
          <a:solidFill>
            <a:srgbClr val="F0F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D8D8A"/>
                </a:solidFill>
                <a:latin typeface="Arial" panose="020B0604020202020204" pitchFamily="34" charset="0"/>
                <a:cs typeface="Arial" panose="020B0604020202020204" pitchFamily="34" charset="0"/>
              </a:rPr>
              <a:t>v</a:t>
            </a:r>
            <a:r>
              <a:rPr lang="en-US" sz="1200" dirty="0" smtClean="0">
                <a:solidFill>
                  <a:srgbClr val="8D8D8A"/>
                </a:solidFill>
                <a:latin typeface="Arial" panose="020B0604020202020204" pitchFamily="34" charset="0"/>
                <a:cs typeface="Arial" panose="020B0604020202020204" pitchFamily="34" charset="0"/>
              </a:rPr>
              <a:t>alue over</a:t>
            </a:r>
            <a:endParaRPr lang="en-US" sz="1200" dirty="0">
              <a:solidFill>
                <a:srgbClr val="8D8D8A"/>
              </a:solidFill>
              <a:latin typeface="Arial" panose="020B0604020202020204" pitchFamily="34" charset="0"/>
              <a:cs typeface="Arial" panose="020B0604020202020204" pitchFamily="34" charset="0"/>
            </a:endParaRPr>
          </a:p>
        </p:txBody>
      </p:sp>
      <p:sp>
        <p:nvSpPr>
          <p:cNvPr id="6" name="Pentagon 5"/>
          <p:cNvSpPr/>
          <p:nvPr/>
        </p:nvSpPr>
        <p:spPr>
          <a:xfrm>
            <a:off x="5435897" y="2815046"/>
            <a:ext cx="1005840" cy="335280"/>
          </a:xfrm>
          <a:prstGeom prst="homePlate">
            <a:avLst/>
          </a:prstGeom>
          <a:solidFill>
            <a:srgbClr val="F0F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D8D8A"/>
                </a:solidFill>
                <a:latin typeface="Arial" panose="020B0604020202020204" pitchFamily="34" charset="0"/>
                <a:cs typeface="Arial" panose="020B0604020202020204" pitchFamily="34" charset="0"/>
              </a:rPr>
              <a:t>v</a:t>
            </a:r>
            <a:r>
              <a:rPr lang="en-US" sz="1200" dirty="0" smtClean="0">
                <a:solidFill>
                  <a:srgbClr val="8D8D8A"/>
                </a:solidFill>
                <a:latin typeface="Arial" panose="020B0604020202020204" pitchFamily="34" charset="0"/>
                <a:cs typeface="Arial" panose="020B0604020202020204" pitchFamily="34" charset="0"/>
              </a:rPr>
              <a:t>alue over</a:t>
            </a:r>
            <a:endParaRPr lang="en-US" sz="1200" dirty="0">
              <a:solidFill>
                <a:srgbClr val="8D8D8A"/>
              </a:solidFill>
              <a:latin typeface="Arial" panose="020B0604020202020204" pitchFamily="34" charset="0"/>
              <a:cs typeface="Arial" panose="020B0604020202020204" pitchFamily="34" charset="0"/>
            </a:endParaRPr>
          </a:p>
        </p:txBody>
      </p:sp>
      <p:sp>
        <p:nvSpPr>
          <p:cNvPr id="7" name="Pentagon 6"/>
          <p:cNvSpPr/>
          <p:nvPr/>
        </p:nvSpPr>
        <p:spPr>
          <a:xfrm>
            <a:off x="5426760" y="3725092"/>
            <a:ext cx="1005840" cy="335280"/>
          </a:xfrm>
          <a:prstGeom prst="homePlate">
            <a:avLst/>
          </a:prstGeom>
          <a:solidFill>
            <a:srgbClr val="F0F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D8D8A"/>
                </a:solidFill>
                <a:latin typeface="Arial" panose="020B0604020202020204" pitchFamily="34" charset="0"/>
                <a:cs typeface="Arial" panose="020B0604020202020204" pitchFamily="34" charset="0"/>
              </a:rPr>
              <a:t>v</a:t>
            </a:r>
            <a:r>
              <a:rPr lang="en-US" sz="1200" dirty="0" smtClean="0">
                <a:solidFill>
                  <a:srgbClr val="8D8D8A"/>
                </a:solidFill>
                <a:latin typeface="Arial" panose="020B0604020202020204" pitchFamily="34" charset="0"/>
                <a:cs typeface="Arial" panose="020B0604020202020204" pitchFamily="34" charset="0"/>
              </a:rPr>
              <a:t>alue over</a:t>
            </a:r>
            <a:endParaRPr lang="en-US" sz="1200" dirty="0">
              <a:solidFill>
                <a:srgbClr val="8D8D8A"/>
              </a:solidFill>
              <a:latin typeface="Arial" panose="020B0604020202020204" pitchFamily="34" charset="0"/>
              <a:cs typeface="Arial" panose="020B0604020202020204" pitchFamily="34" charset="0"/>
            </a:endParaRPr>
          </a:p>
        </p:txBody>
      </p:sp>
      <p:sp>
        <p:nvSpPr>
          <p:cNvPr id="8" name="Pentagon 7"/>
          <p:cNvSpPr/>
          <p:nvPr/>
        </p:nvSpPr>
        <p:spPr>
          <a:xfrm>
            <a:off x="5424583" y="4635138"/>
            <a:ext cx="1005840" cy="335280"/>
          </a:xfrm>
          <a:prstGeom prst="homePlate">
            <a:avLst/>
          </a:prstGeom>
          <a:solidFill>
            <a:srgbClr val="F0F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D8D8A"/>
                </a:solidFill>
                <a:latin typeface="Arial" panose="020B0604020202020204" pitchFamily="34" charset="0"/>
                <a:cs typeface="Arial" panose="020B0604020202020204" pitchFamily="34" charset="0"/>
              </a:rPr>
              <a:t>v</a:t>
            </a:r>
            <a:r>
              <a:rPr lang="en-US" sz="1200" dirty="0" smtClean="0">
                <a:solidFill>
                  <a:srgbClr val="8D8D8A"/>
                </a:solidFill>
                <a:latin typeface="Arial" panose="020B0604020202020204" pitchFamily="34" charset="0"/>
                <a:cs typeface="Arial" panose="020B0604020202020204" pitchFamily="34" charset="0"/>
              </a:rPr>
              <a:t>alue over</a:t>
            </a:r>
            <a:endParaRPr lang="en-US" sz="1200" dirty="0">
              <a:solidFill>
                <a:srgbClr val="8D8D8A"/>
              </a:solidFill>
              <a:latin typeface="Arial" panose="020B0604020202020204" pitchFamily="34" charset="0"/>
              <a:cs typeface="Arial" panose="020B0604020202020204" pitchFamily="34" charset="0"/>
            </a:endParaRPr>
          </a:p>
        </p:txBody>
      </p:sp>
      <p:grpSp>
        <p:nvGrpSpPr>
          <p:cNvPr id="9" name="Group 8"/>
          <p:cNvGrpSpPr/>
          <p:nvPr/>
        </p:nvGrpSpPr>
        <p:grpSpPr>
          <a:xfrm>
            <a:off x="9996982" y="153126"/>
            <a:ext cx="2012805" cy="1199685"/>
            <a:chOff x="9996982" y="153126"/>
            <a:chExt cx="2012805" cy="1199685"/>
          </a:xfrm>
        </p:grpSpPr>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6982" y="153126"/>
              <a:ext cx="2012805" cy="1199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0385616" y="153126"/>
              <a:ext cx="409383" cy="234224"/>
            </a:xfrm>
            <a:prstGeom prst="rect">
              <a:avLst/>
            </a:prstGeom>
            <a:no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8617907" y="6502977"/>
            <a:ext cx="3228429"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rPr>
              <a:t>Ref: </a:t>
            </a:r>
            <a:r>
              <a:rPr lang="en-US" dirty="0">
                <a:solidFill>
                  <a:schemeClr val="tx1"/>
                </a:solidFill>
                <a:hlinkClick r:id="rId5"/>
              </a:rPr>
              <a:t>https://</a:t>
            </a:r>
            <a:r>
              <a:rPr lang="en-US" dirty="0" smtClean="0">
                <a:solidFill>
                  <a:schemeClr val="tx1"/>
                </a:solidFill>
                <a:hlinkClick r:id="rId5"/>
              </a:rPr>
              <a:t>agilemanifesto.org</a:t>
            </a:r>
            <a:endParaRPr lang="en-US" dirty="0">
              <a:solidFill>
                <a:schemeClr val="tx1"/>
              </a:solidFill>
            </a:endParaRPr>
          </a:p>
        </p:txBody>
      </p:sp>
    </p:spTree>
    <p:extLst>
      <p:ext uri="{BB962C8B-B14F-4D97-AF65-F5344CB8AC3E}">
        <p14:creationId xmlns:p14="http://schemas.microsoft.com/office/powerpoint/2010/main" val="130849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46345" y="1372796"/>
            <a:ext cx="10599761" cy="5085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TextBox 8"/>
          <p:cNvSpPr txBox="1"/>
          <p:nvPr/>
        </p:nvSpPr>
        <p:spPr>
          <a:xfrm>
            <a:off x="1137521" y="1591747"/>
            <a:ext cx="2197290" cy="4585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01</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i="0" u="none" strike="noStrike" kern="1200" cap="none" spc="0" normalizeH="0" baseline="0" noProof="0" dirty="0" smtClean="0">
                <a:ln>
                  <a:noFill/>
                </a:ln>
                <a:solidFill>
                  <a:prstClr val="white"/>
                </a:solidFill>
                <a:effectLst/>
                <a:uLnTx/>
                <a:uFillTx/>
                <a:latin typeface="Avenir Book"/>
              </a:rPr>
              <a:t>Our </a:t>
            </a:r>
            <a:r>
              <a:rPr lang="en-US" sz="1400" dirty="0">
                <a:solidFill>
                  <a:prstClr val="white"/>
                </a:solidFill>
                <a:latin typeface="Avenir Book"/>
              </a:rPr>
              <a:t>highest priority is to satisfy the customer through early and continuous </a:t>
            </a:r>
            <a:r>
              <a:rPr kumimoji="0" lang="en-US" sz="1400" i="0" u="none" strike="noStrike" kern="1200" cap="none" spc="0" normalizeH="0" baseline="0" noProof="0" dirty="0" smtClean="0">
                <a:ln>
                  <a:noFill/>
                </a:ln>
                <a:solidFill>
                  <a:prstClr val="white"/>
                </a:solidFill>
                <a:effectLst/>
                <a:uLnTx/>
                <a:uFillTx/>
                <a:latin typeface="Avenir Book"/>
              </a:rPr>
              <a:t>delivery of valuable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02</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Welcome changing requirements, even late in the development. Agile processes harness change for the customer’s competitive advantage.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03</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Deliver working software frequently, from a couple of weeks to a couple of months, with a preference to the shorter timescale.</a:t>
            </a:r>
            <a:endParaRPr kumimoji="0" lang="en-US" sz="1400" b="0" i="0" u="none" strike="noStrike" kern="1200" cap="none" spc="0" normalizeH="0" baseline="0" noProof="0" dirty="0">
              <a:ln>
                <a:noFill/>
              </a:ln>
              <a:solidFill>
                <a:prstClr val="white"/>
              </a:solidFill>
              <a:effectLst/>
              <a:uLnTx/>
              <a:uFillTx/>
              <a:latin typeface="Avenir Book"/>
            </a:endParaRPr>
          </a:p>
        </p:txBody>
      </p:sp>
      <p:sp>
        <p:nvSpPr>
          <p:cNvPr id="10" name="TextBox 9"/>
          <p:cNvSpPr txBox="1"/>
          <p:nvPr/>
        </p:nvSpPr>
        <p:spPr>
          <a:xfrm>
            <a:off x="3773544" y="1591747"/>
            <a:ext cx="2140423"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04</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Business people and developers must work together daily throughout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05</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Build projects around motivated individuals. Give then the environment and support they need, and trust them to get the job done.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06</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Agile processes promote sustainable development. The sponsors, developers and users should be able to maintain a constant pace indefinitely.</a:t>
            </a:r>
            <a:endParaRPr kumimoji="0" lang="en-US" sz="1400" b="0" i="0" u="none" strike="noStrike" kern="1200" cap="none" spc="0" normalizeH="0" baseline="0" noProof="0" dirty="0">
              <a:ln>
                <a:noFill/>
              </a:ln>
              <a:solidFill>
                <a:prstClr val="white"/>
              </a:solidFill>
              <a:effectLst/>
              <a:uLnTx/>
              <a:uFillTx/>
              <a:latin typeface="Avenir Book"/>
            </a:endParaRPr>
          </a:p>
        </p:txBody>
      </p:sp>
      <p:sp>
        <p:nvSpPr>
          <p:cNvPr id="11" name="TextBox 10"/>
          <p:cNvSpPr txBox="1"/>
          <p:nvPr/>
        </p:nvSpPr>
        <p:spPr>
          <a:xfrm>
            <a:off x="6224364" y="1593151"/>
            <a:ext cx="2060812" cy="3939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07</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Working software is the primary measure of 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08</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The most efficient and effective method of conveying information to and within a development team is face-to-face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09</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Continuous attention to technical excellence and good design enhances agility.</a:t>
            </a:r>
            <a:endParaRPr kumimoji="0" lang="en-US" sz="1400" b="0" i="0" u="none" strike="noStrike" kern="1200" cap="none" spc="0" normalizeH="0" baseline="0" noProof="0" dirty="0">
              <a:ln>
                <a:noFill/>
              </a:ln>
              <a:solidFill>
                <a:prstClr val="white"/>
              </a:solidFill>
              <a:effectLst/>
              <a:uLnTx/>
              <a:uFillTx/>
              <a:latin typeface="Avenir Book"/>
            </a:endParaRPr>
          </a:p>
        </p:txBody>
      </p:sp>
      <p:sp>
        <p:nvSpPr>
          <p:cNvPr id="12" name="TextBox 11"/>
          <p:cNvSpPr txBox="1"/>
          <p:nvPr/>
        </p:nvSpPr>
        <p:spPr>
          <a:xfrm>
            <a:off x="8788077" y="1593151"/>
            <a:ext cx="2088108" cy="3939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10</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Simplicity – the art of maximizing the amount of work not done – is essential.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11</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The best architecture, requirements and designs emerge from self-organizing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venir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venir Book"/>
              </a:rPr>
              <a:t>12</a:t>
            </a:r>
            <a:r>
              <a:rPr kumimoji="0" lang="en-US" sz="1400" b="1" i="0" u="none" strike="noStrike" kern="1200" cap="none" spc="0" normalizeH="0" baseline="0" noProof="0" dirty="0" smtClean="0">
                <a:ln>
                  <a:noFill/>
                </a:ln>
                <a:solidFill>
                  <a:prstClr val="white"/>
                </a:solidFill>
                <a:effectLst/>
                <a:uLnTx/>
                <a:uFillTx/>
                <a:latin typeface="Avenir Book"/>
              </a:rPr>
              <a:t> </a:t>
            </a:r>
            <a:r>
              <a:rPr kumimoji="0" lang="en-US" sz="1400" b="0" i="0" u="none" strike="noStrike" kern="1200" cap="none" spc="0" normalizeH="0" baseline="0" noProof="0" dirty="0" smtClean="0">
                <a:ln>
                  <a:noFill/>
                </a:ln>
                <a:solidFill>
                  <a:prstClr val="white"/>
                </a:solidFill>
                <a:effectLst/>
                <a:uLnTx/>
                <a:uFillTx/>
                <a:latin typeface="Avenir Book"/>
              </a:rPr>
              <a:t>At regular intervals the team reflects on how to become more effective, then tunes and adjusts its behavior accordingly.</a:t>
            </a:r>
            <a:endParaRPr kumimoji="0" lang="en-US" sz="1400" b="0" i="0" u="none" strike="noStrike" kern="1200" cap="none" spc="0" normalizeH="0" baseline="0" noProof="0" dirty="0">
              <a:ln>
                <a:noFill/>
              </a:ln>
              <a:solidFill>
                <a:prstClr val="white"/>
              </a:solidFill>
              <a:effectLst/>
              <a:uLnTx/>
              <a:uFillTx/>
              <a:latin typeface="Avenir Book"/>
            </a:endParaRPr>
          </a:p>
        </p:txBody>
      </p:sp>
      <p:sp>
        <p:nvSpPr>
          <p:cNvPr id="13" name="Title 1"/>
          <p:cNvSpPr txBox="1">
            <a:spLocks/>
          </p:cNvSpPr>
          <p:nvPr/>
        </p:nvSpPr>
        <p:spPr>
          <a:xfrm>
            <a:off x="498875" y="137540"/>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a:solidFill>
                  <a:srgbClr val="92D050"/>
                </a:solidFill>
              </a:rPr>
              <a:t>Twelve Principles</a:t>
            </a:r>
          </a:p>
        </p:txBody>
      </p:sp>
      <p:grpSp>
        <p:nvGrpSpPr>
          <p:cNvPr id="14" name="Group 13"/>
          <p:cNvGrpSpPr/>
          <p:nvPr/>
        </p:nvGrpSpPr>
        <p:grpSpPr>
          <a:xfrm>
            <a:off x="9996982" y="100874"/>
            <a:ext cx="2012805" cy="1199685"/>
            <a:chOff x="9996982" y="153126"/>
            <a:chExt cx="2012805" cy="1199685"/>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6982" y="153126"/>
              <a:ext cx="2012805" cy="1199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10823766" y="153126"/>
              <a:ext cx="409383" cy="234224"/>
            </a:xfrm>
            <a:prstGeom prst="rect">
              <a:avLst/>
            </a:prstGeom>
            <a:no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8617907" y="6502977"/>
            <a:ext cx="3228429"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rPr>
              <a:t>Ref: </a:t>
            </a:r>
            <a:r>
              <a:rPr lang="en-US" dirty="0">
                <a:solidFill>
                  <a:schemeClr val="tx1"/>
                </a:solidFill>
                <a:hlinkClick r:id="rId4"/>
              </a:rPr>
              <a:t>https://</a:t>
            </a:r>
            <a:r>
              <a:rPr lang="en-US" dirty="0" smtClean="0">
                <a:solidFill>
                  <a:schemeClr val="tx1"/>
                </a:solidFill>
                <a:hlinkClick r:id="rId4"/>
              </a:rPr>
              <a:t>agilemanifesto.org</a:t>
            </a:r>
            <a:endParaRPr lang="en-US" dirty="0">
              <a:solidFill>
                <a:schemeClr val="tx1"/>
              </a:solidFill>
            </a:endParaRPr>
          </a:p>
        </p:txBody>
      </p:sp>
    </p:spTree>
    <p:extLst>
      <p:ext uri="{BB962C8B-B14F-4D97-AF65-F5344CB8AC3E}">
        <p14:creationId xmlns:p14="http://schemas.microsoft.com/office/powerpoint/2010/main" val="4005363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13422" y="153126"/>
            <a:ext cx="11196365" cy="902206"/>
          </a:xfrm>
          <a:prstGeom prst="rect">
            <a:avLst/>
          </a:prstGeom>
          <a:noFill/>
          <a:ln>
            <a:noFill/>
          </a:ln>
        </p:spPr>
        <p:txBody>
          <a:bodyPr vert="horz" lIns="45713" tIns="45713" rIns="45713" bIns="45713" rtlCol="0" anchor="ctr" anchorCtr="0">
            <a:normAutofit/>
          </a:bodyPr>
          <a:lstStyle>
            <a:lvl1pPr marL="0" marR="0" lvl="0" indent="0" algn="l" defTabSz="1828434" rtl="0" eaLnBrk="1" latinLnBrk="0" hangingPunct="1">
              <a:lnSpc>
                <a:spcPct val="80000"/>
              </a:lnSpc>
              <a:spcBef>
                <a:spcPts val="0"/>
              </a:spcBef>
              <a:spcAft>
                <a:spcPts val="0"/>
              </a:spcAft>
              <a:buClr>
                <a:srgbClr val="0070C0"/>
              </a:buClr>
              <a:buFont typeface="Quattrocento Sans"/>
              <a:buNone/>
              <a:defRPr lang="en-US" sz="6398" b="1" i="0" u="none" strike="noStrike" kern="1200" cap="none">
                <a:solidFill>
                  <a:srgbClr val="0070C0"/>
                </a:solidFill>
                <a:latin typeface="Avenir Book" charset="0"/>
                <a:ea typeface="Avenir Book" charset="0"/>
                <a:cs typeface="Avenir Book" charset="0"/>
                <a:sym typeface="Quattrocento Sans"/>
              </a:defRPr>
            </a:lvl1pPr>
            <a:lvl2pPr lvl="1" indent="0">
              <a:spcBef>
                <a:spcPts val="0"/>
              </a:spcBef>
              <a:buFont typeface="Quattrocento Sans"/>
              <a:buNone/>
              <a:defRPr sz="4799">
                <a:latin typeface="Quattrocento Sans"/>
                <a:ea typeface="Quattrocento Sans"/>
                <a:cs typeface="Quattrocento Sans"/>
                <a:sym typeface="Quattrocento Sans"/>
              </a:defRPr>
            </a:lvl2pPr>
            <a:lvl3pPr lvl="2" indent="0">
              <a:spcBef>
                <a:spcPts val="0"/>
              </a:spcBef>
              <a:buFont typeface="Quattrocento Sans"/>
              <a:buNone/>
              <a:defRPr sz="4799">
                <a:latin typeface="Quattrocento Sans"/>
                <a:ea typeface="Quattrocento Sans"/>
                <a:cs typeface="Quattrocento Sans"/>
                <a:sym typeface="Quattrocento Sans"/>
              </a:defRPr>
            </a:lvl3pPr>
            <a:lvl4pPr lvl="3" indent="0">
              <a:spcBef>
                <a:spcPts val="0"/>
              </a:spcBef>
              <a:buFont typeface="Quattrocento Sans"/>
              <a:buNone/>
              <a:defRPr sz="4799">
                <a:latin typeface="Quattrocento Sans"/>
                <a:ea typeface="Quattrocento Sans"/>
                <a:cs typeface="Quattrocento Sans"/>
                <a:sym typeface="Quattrocento Sans"/>
              </a:defRPr>
            </a:lvl4pPr>
            <a:lvl5pPr lvl="4" indent="0">
              <a:spcBef>
                <a:spcPts val="0"/>
              </a:spcBef>
              <a:buFont typeface="Quattrocento Sans"/>
              <a:buNone/>
              <a:defRPr sz="4799">
                <a:latin typeface="Quattrocento Sans"/>
                <a:ea typeface="Quattrocento Sans"/>
                <a:cs typeface="Quattrocento Sans"/>
                <a:sym typeface="Quattrocento Sans"/>
              </a:defRPr>
            </a:lvl5pPr>
            <a:lvl6pPr lvl="5" indent="0">
              <a:spcBef>
                <a:spcPts val="0"/>
              </a:spcBef>
              <a:buFont typeface="Quattrocento Sans"/>
              <a:buNone/>
              <a:defRPr sz="4799">
                <a:latin typeface="Quattrocento Sans"/>
                <a:ea typeface="Quattrocento Sans"/>
                <a:cs typeface="Quattrocento Sans"/>
                <a:sym typeface="Quattrocento Sans"/>
              </a:defRPr>
            </a:lvl6pPr>
            <a:lvl7pPr lvl="6" indent="0">
              <a:spcBef>
                <a:spcPts val="0"/>
              </a:spcBef>
              <a:buFont typeface="Quattrocento Sans"/>
              <a:buNone/>
              <a:defRPr sz="4799">
                <a:latin typeface="Quattrocento Sans"/>
                <a:ea typeface="Quattrocento Sans"/>
                <a:cs typeface="Quattrocento Sans"/>
                <a:sym typeface="Quattrocento Sans"/>
              </a:defRPr>
            </a:lvl7pPr>
            <a:lvl8pPr lvl="7" indent="0">
              <a:spcBef>
                <a:spcPts val="0"/>
              </a:spcBef>
              <a:buFont typeface="Quattrocento Sans"/>
              <a:buNone/>
              <a:defRPr sz="4799">
                <a:latin typeface="Quattrocento Sans"/>
                <a:ea typeface="Quattrocento Sans"/>
                <a:cs typeface="Quattrocento Sans"/>
                <a:sym typeface="Quattrocento Sans"/>
              </a:defRPr>
            </a:lvl8pPr>
            <a:lvl9pPr lvl="8" indent="0">
              <a:spcBef>
                <a:spcPts val="0"/>
              </a:spcBef>
              <a:buFont typeface="Quattrocento Sans"/>
              <a:buNone/>
              <a:defRPr sz="4799">
                <a:latin typeface="Quattrocento Sans"/>
                <a:ea typeface="Quattrocento Sans"/>
                <a:cs typeface="Quattrocento Sans"/>
                <a:sym typeface="Quattrocento Sans"/>
              </a:defRPr>
            </a:lvl9pPr>
          </a:lstStyle>
          <a:p>
            <a:pPr defTabSz="914217">
              <a:defRPr/>
            </a:pPr>
            <a:r>
              <a:rPr lang="en-US" sz="3199" dirty="0" smtClean="0">
                <a:solidFill>
                  <a:srgbClr val="92D050"/>
                </a:solidFill>
              </a:rPr>
              <a:t>Unlimited Practices</a:t>
            </a:r>
            <a:endParaRPr lang="en-US" sz="3199" dirty="0">
              <a:solidFill>
                <a:srgbClr val="92D05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6982" y="153126"/>
            <a:ext cx="2012805" cy="1199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1226548" y="153126"/>
            <a:ext cx="757823" cy="234224"/>
          </a:xfrm>
          <a:prstGeom prst="rect">
            <a:avLst/>
          </a:prstGeom>
          <a:no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422" y="1697188"/>
            <a:ext cx="2636477" cy="130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9506" y="2647939"/>
            <a:ext cx="2114777" cy="152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6086" y="1904991"/>
            <a:ext cx="2233673" cy="1485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44462" y="4644936"/>
            <a:ext cx="2191709" cy="1032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evOps | Office of the Chief Software Officer, U.S Air For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evOps | Office of the Chief Software Officer, U.S Air For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555" y="3696219"/>
            <a:ext cx="1699351" cy="948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2827" y="4754880"/>
            <a:ext cx="1728448" cy="159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49182" y="4768464"/>
            <a:ext cx="1966808" cy="132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75171" y="3059668"/>
            <a:ext cx="3152530" cy="276999"/>
          </a:xfrm>
          <a:prstGeom prst="rect">
            <a:avLst/>
          </a:prstGeom>
        </p:spPr>
        <p:txBody>
          <a:bodyPr wrap="none">
            <a:spAutoFit/>
          </a:bodyPr>
          <a:lstStyle/>
          <a:p>
            <a:r>
              <a:rPr lang="en-US" sz="1200" dirty="0"/>
              <a:t>https://www.scrum.org/resources/scrum-guide</a:t>
            </a:r>
          </a:p>
        </p:txBody>
      </p:sp>
      <p:sp>
        <p:nvSpPr>
          <p:cNvPr id="4" name="Rectangle 3"/>
          <p:cNvSpPr/>
          <p:nvPr/>
        </p:nvSpPr>
        <p:spPr>
          <a:xfrm>
            <a:off x="8403650" y="3453663"/>
            <a:ext cx="2701509" cy="276999"/>
          </a:xfrm>
          <a:prstGeom prst="rect">
            <a:avLst/>
          </a:prstGeom>
        </p:spPr>
        <p:txBody>
          <a:bodyPr wrap="none">
            <a:spAutoFit/>
          </a:bodyPr>
          <a:lstStyle/>
          <a:p>
            <a:r>
              <a:rPr lang="en-US" sz="1200" dirty="0"/>
              <a:t>https://www.scaledagileframework.com</a:t>
            </a:r>
          </a:p>
        </p:txBody>
      </p:sp>
      <p:sp>
        <p:nvSpPr>
          <p:cNvPr id="8" name="Rectangle 7"/>
          <p:cNvSpPr/>
          <p:nvPr/>
        </p:nvSpPr>
        <p:spPr>
          <a:xfrm>
            <a:off x="8487477" y="5735115"/>
            <a:ext cx="1305678" cy="276999"/>
          </a:xfrm>
          <a:prstGeom prst="rect">
            <a:avLst/>
          </a:prstGeom>
        </p:spPr>
        <p:txBody>
          <a:bodyPr wrap="none">
            <a:spAutoFit/>
          </a:bodyPr>
          <a:lstStyle/>
          <a:p>
            <a:r>
              <a:rPr lang="en-US" sz="1200" dirty="0"/>
              <a:t>https://</a:t>
            </a:r>
            <a:r>
              <a:rPr lang="en-US" sz="1200" dirty="0" smtClean="0"/>
              <a:t>less.works</a:t>
            </a:r>
            <a:endParaRPr lang="en-US" sz="1200" dirty="0"/>
          </a:p>
        </p:txBody>
      </p:sp>
      <p:sp>
        <p:nvSpPr>
          <p:cNvPr id="9" name="Rectangle 8"/>
          <p:cNvSpPr/>
          <p:nvPr/>
        </p:nvSpPr>
        <p:spPr>
          <a:xfrm>
            <a:off x="5550044" y="6419129"/>
            <a:ext cx="2573205" cy="276999"/>
          </a:xfrm>
          <a:prstGeom prst="rect">
            <a:avLst/>
          </a:prstGeom>
        </p:spPr>
        <p:txBody>
          <a:bodyPr wrap="none">
            <a:spAutoFit/>
          </a:bodyPr>
          <a:lstStyle/>
          <a:p>
            <a:r>
              <a:rPr lang="en-US" sz="1200" dirty="0"/>
              <a:t>http://</a:t>
            </a:r>
            <a:r>
              <a:rPr lang="en-US" sz="1200" dirty="0" smtClean="0"/>
              <a:t>www.extremeprogramming.org</a:t>
            </a:r>
            <a:endParaRPr lang="en-US" sz="1200" dirty="0"/>
          </a:p>
        </p:txBody>
      </p:sp>
    </p:spTree>
    <p:extLst>
      <p:ext uri="{BB962C8B-B14F-4D97-AF65-F5344CB8AC3E}">
        <p14:creationId xmlns:p14="http://schemas.microsoft.com/office/powerpoint/2010/main" val="3343001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avid marquet submarine leadership">
            <a:hlinkClick r:id="rId3"/>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3835"/>
          <a:stretch/>
        </p:blipFill>
        <p:spPr bwMode="auto">
          <a:xfrm>
            <a:off x="0" y="1"/>
            <a:ext cx="12684033" cy="60839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3569" y="690586"/>
            <a:ext cx="4676292" cy="1169551"/>
          </a:xfrm>
          <a:prstGeom prst="rect">
            <a:avLst/>
          </a:prstGeom>
          <a:noFill/>
        </p:spPr>
        <p:txBody>
          <a:bodyPr wrap="square" rtlCol="0">
            <a:spAutoFit/>
          </a:bodyPr>
          <a:lstStyle/>
          <a:p>
            <a:r>
              <a:rPr lang="en-US" sz="2500" dirty="0">
                <a:solidFill>
                  <a:schemeClr val="bg1"/>
                </a:solidFill>
                <a:latin typeface="Avenir Book"/>
                <a:cs typeface="Arial" panose="020B0604020202020204" pitchFamily="34" charset="0"/>
              </a:rPr>
              <a:t>“</a:t>
            </a:r>
            <a:r>
              <a:rPr lang="en-US" sz="2300" b="1" i="1" dirty="0">
                <a:solidFill>
                  <a:schemeClr val="bg1"/>
                </a:solidFill>
                <a:latin typeface="Avenir Book"/>
                <a:cs typeface="Arial" panose="020B0604020202020204" pitchFamily="34" charset="0"/>
              </a:rPr>
              <a:t>Great leaders GIVE CONTROL. They don’t take control. ” </a:t>
            </a:r>
          </a:p>
          <a:p>
            <a:pPr algn="r"/>
            <a:r>
              <a:rPr lang="en-US" sz="2200" dirty="0">
                <a:solidFill>
                  <a:schemeClr val="bg1"/>
                </a:solidFill>
                <a:latin typeface="Avenir Book"/>
                <a:cs typeface="Arial" panose="020B0604020202020204" pitchFamily="34" charset="0"/>
              </a:rPr>
              <a:t>- Capt. David Marquet</a:t>
            </a:r>
          </a:p>
        </p:txBody>
      </p:sp>
      <p:sp>
        <p:nvSpPr>
          <p:cNvPr id="2" name="Rectangle 1"/>
          <p:cNvSpPr/>
          <p:nvPr/>
        </p:nvSpPr>
        <p:spPr>
          <a:xfrm>
            <a:off x="4663440" y="6188669"/>
            <a:ext cx="7528560" cy="646331"/>
          </a:xfrm>
          <a:prstGeom prst="rect">
            <a:avLst/>
          </a:prstGeom>
        </p:spPr>
        <p:txBody>
          <a:bodyPr wrap="square">
            <a:spAutoFit/>
          </a:bodyPr>
          <a:lstStyle/>
          <a:p>
            <a:r>
              <a:rPr lang="en-US" dirty="0" smtClean="0"/>
              <a:t>Book: Turn </a:t>
            </a:r>
            <a:r>
              <a:rPr lang="en-US" dirty="0"/>
              <a:t>the Ship Around! A True Story of Turning Followers Into </a:t>
            </a:r>
            <a:r>
              <a:rPr lang="en-US" dirty="0" smtClean="0"/>
              <a:t>Leaders</a:t>
            </a:r>
          </a:p>
          <a:p>
            <a:r>
              <a:rPr lang="en-US" dirty="0">
                <a:hlinkClick r:id="rId5"/>
              </a:rPr>
              <a:t>https://www.youtube.com/watch?v=ivwKQqf4ixA</a:t>
            </a:r>
            <a:endParaRPr lang="en-US" dirty="0"/>
          </a:p>
        </p:txBody>
      </p:sp>
    </p:spTree>
    <p:extLst>
      <p:ext uri="{BB962C8B-B14F-4D97-AF65-F5344CB8AC3E}">
        <p14:creationId xmlns:p14="http://schemas.microsoft.com/office/powerpoint/2010/main" val="1827476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7253"/>
          <a:stretch/>
        </p:blipFill>
        <p:spPr>
          <a:xfrm>
            <a:off x="1588" y="0"/>
            <a:ext cx="12188825" cy="6192848"/>
          </a:xfrm>
          <a:prstGeom prst="rect">
            <a:avLst/>
          </a:prstGeom>
        </p:spPr>
      </p:pic>
      <p:sp>
        <p:nvSpPr>
          <p:cNvPr id="9" name="TextBox 8"/>
          <p:cNvSpPr txBox="1"/>
          <p:nvPr/>
        </p:nvSpPr>
        <p:spPr>
          <a:xfrm>
            <a:off x="8443454" y="205231"/>
            <a:ext cx="2964273" cy="1246495"/>
          </a:xfrm>
          <a:prstGeom prst="rect">
            <a:avLst/>
          </a:prstGeom>
          <a:noFill/>
        </p:spPr>
        <p:txBody>
          <a:bodyPr wrap="none" rtlCol="0">
            <a:spAutoFit/>
          </a:bodyPr>
          <a:lstStyle/>
          <a:p>
            <a:pPr defTabSz="914217"/>
            <a:r>
              <a:rPr lang="en-US" sz="7500" dirty="0">
                <a:solidFill>
                  <a:srgbClr val="FFFFFF"/>
                </a:solidFill>
                <a:latin typeface="Avenir Book"/>
              </a:rPr>
              <a:t>Scrum</a:t>
            </a:r>
          </a:p>
        </p:txBody>
      </p:sp>
      <p:sp>
        <p:nvSpPr>
          <p:cNvPr id="4" name="Rectangle 3"/>
          <p:cNvSpPr/>
          <p:nvPr/>
        </p:nvSpPr>
        <p:spPr>
          <a:xfrm>
            <a:off x="7855151" y="6354466"/>
            <a:ext cx="4140877" cy="338554"/>
          </a:xfrm>
          <a:prstGeom prst="rect">
            <a:avLst/>
          </a:prstGeom>
        </p:spPr>
        <p:txBody>
          <a:bodyPr wrap="none">
            <a:spAutoFit/>
          </a:bodyPr>
          <a:lstStyle/>
          <a:p>
            <a:r>
              <a:rPr lang="en-US" sz="1600" dirty="0"/>
              <a:t>https://www.scrum.org/resources/scrum-guide</a:t>
            </a:r>
          </a:p>
        </p:txBody>
      </p:sp>
    </p:spTree>
    <p:extLst>
      <p:ext uri="{BB962C8B-B14F-4D97-AF65-F5344CB8AC3E}">
        <p14:creationId xmlns:p14="http://schemas.microsoft.com/office/powerpoint/2010/main" val="27795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1041</Words>
  <Application>Microsoft Office PowerPoint</Application>
  <PresentationFormat>Custom</PresentationFormat>
  <Paragraphs>145</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Healthy Product Backlog</vt:lpstr>
      <vt:lpstr>PowerPoint Presentation</vt:lpstr>
      <vt:lpstr>PowerPoint Presentation</vt:lpstr>
      <vt:lpstr>PowerPoint Presentation</vt:lpstr>
      <vt:lpstr>PowerPoint Presentation</vt:lpstr>
      <vt:lpstr>Session Retrospective  </vt:lpstr>
      <vt:lpstr>PowerPoint Presentation</vt:lpstr>
    </vt:vector>
  </TitlesOfParts>
  <Company>Agile Answer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Embracing Agile  way of working</dc:title>
  <dc:creator>Tushar Jain</dc:creator>
  <cp:lastModifiedBy>AgileAnswer</cp:lastModifiedBy>
  <cp:revision>68</cp:revision>
  <dcterms:created xsi:type="dcterms:W3CDTF">2017-10-03T15:38:39Z</dcterms:created>
  <dcterms:modified xsi:type="dcterms:W3CDTF">2020-07-30T18:25:27Z</dcterms:modified>
</cp:coreProperties>
</file>